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02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05" r:id="rId10"/>
    <p:sldId id="309" r:id="rId11"/>
    <p:sldId id="357" r:id="rId12"/>
    <p:sldId id="308" r:id="rId13"/>
    <p:sldId id="310" r:id="rId14"/>
    <p:sldId id="312" r:id="rId15"/>
    <p:sldId id="311" r:id="rId16"/>
    <p:sldId id="313" r:id="rId17"/>
    <p:sldId id="359" r:id="rId18"/>
    <p:sldId id="314" r:id="rId19"/>
    <p:sldId id="317" r:id="rId20"/>
    <p:sldId id="315" r:id="rId21"/>
    <p:sldId id="316" r:id="rId22"/>
    <p:sldId id="318" r:id="rId23"/>
    <p:sldId id="358" r:id="rId24"/>
    <p:sldId id="335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A"/>
    <a:srgbClr val="9E8650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D26F-0202-9846-9700-0ACA7086B8B1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F5CD-4771-E647-89E2-DECAF2F356EE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52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AAF9-6CF0-46F8-9D3F-0C14F284E1CE}" type="datetimeFigureOut">
              <a:rPr lang="nl-NL" smtClean="0"/>
              <a:t>13-10-2015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7F67-618E-481E-8DB6-6CC736623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te doen in geval van wateroverlast?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7F67-618E-481E-8DB6-6CC73662350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5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Tekening</a:t>
            </a:r>
            <a:r>
              <a:rPr lang="en-US" dirty="0" smtClean="0"/>
              <a:t> </a:t>
            </a:r>
            <a:r>
              <a:rPr lang="en-US" dirty="0" err="1" smtClean="0"/>
              <a:t>aanvullen</a:t>
            </a:r>
            <a:r>
              <a:rPr lang="en-US" dirty="0" smtClean="0"/>
              <a:t> op </a:t>
            </a:r>
            <a:r>
              <a:rPr lang="en-US" dirty="0" err="1" smtClean="0"/>
              <a:t>bord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q = </a:t>
            </a:r>
            <a:r>
              <a:rPr lang="en-US" dirty="0" err="1" smtClean="0"/>
              <a:t>maatgevende</a:t>
            </a:r>
            <a:r>
              <a:rPr lang="en-US" dirty="0" smtClean="0"/>
              <a:t> </a:t>
            </a:r>
            <a:r>
              <a:rPr lang="en-US" dirty="0" err="1" smtClean="0"/>
              <a:t>afvoer</a:t>
            </a:r>
            <a:r>
              <a:rPr lang="en-US" dirty="0" smtClean="0"/>
              <a:t> = min </a:t>
            </a:r>
            <a:r>
              <a:rPr lang="en-US" dirty="0" err="1" smtClean="0"/>
              <a:t>afvoer</a:t>
            </a:r>
            <a:r>
              <a:rPr lang="en-US" dirty="0" smtClean="0"/>
              <a:t> die </a:t>
            </a:r>
            <a:r>
              <a:rPr lang="en-US" dirty="0" err="1" smtClean="0"/>
              <a:t>nodig</a:t>
            </a:r>
            <a:r>
              <a:rPr lang="en-US" dirty="0" smtClean="0"/>
              <a:t> is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droogleggingseis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handhaven</a:t>
            </a:r>
            <a:endParaRPr lang="en-US" dirty="0" smtClean="0"/>
          </a:p>
          <a:p>
            <a:endParaRPr lang="en-US" dirty="0" smtClean="0"/>
          </a:p>
          <a:p>
            <a:r>
              <a:rPr lang="nl-NL" dirty="0" smtClean="0"/>
              <a:t>∆f : droogleggingseis = gelijk aan </a:t>
            </a:r>
            <a:r>
              <a:rPr lang="nl-NL" dirty="0" err="1" smtClean="0"/>
              <a:t>bewortelingsdiepte</a:t>
            </a:r>
            <a:r>
              <a:rPr lang="nl-NL" dirty="0" smtClean="0"/>
              <a:t>. Moet sowieso ‘altijd’  droog blijven</a:t>
            </a:r>
          </a:p>
          <a:p>
            <a:r>
              <a:rPr lang="en-US" dirty="0" smtClean="0"/>
              <a:t>q = </a:t>
            </a:r>
            <a:r>
              <a:rPr lang="en-US" dirty="0" err="1" smtClean="0"/>
              <a:t>maatgevende</a:t>
            </a:r>
            <a:r>
              <a:rPr lang="en-US" dirty="0" smtClean="0"/>
              <a:t> </a:t>
            </a:r>
            <a:r>
              <a:rPr lang="en-US" dirty="0" err="1" smtClean="0"/>
              <a:t>afvoer</a:t>
            </a:r>
            <a:r>
              <a:rPr lang="en-US" dirty="0" smtClean="0"/>
              <a:t>. </a:t>
            </a:r>
            <a:r>
              <a:rPr lang="en-US" dirty="0" err="1" smtClean="0"/>
              <a:t>Capaciteit</a:t>
            </a:r>
            <a:r>
              <a:rPr lang="en-US" dirty="0" smtClean="0"/>
              <a:t> van het </a:t>
            </a:r>
            <a:r>
              <a:rPr lang="en-US" dirty="0" err="1" smtClean="0"/>
              <a:t>systeem</a:t>
            </a:r>
            <a:r>
              <a:rPr lang="en-US" dirty="0" smtClean="0"/>
              <a:t>. Criteria die je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systeem</a:t>
            </a:r>
            <a:r>
              <a:rPr lang="en-US" dirty="0" smtClean="0"/>
              <a:t> </a:t>
            </a:r>
            <a:r>
              <a:rPr lang="en-US" dirty="0" err="1" smtClean="0"/>
              <a:t>stelt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‘</a:t>
            </a:r>
            <a:r>
              <a:rPr lang="en-US" dirty="0" err="1" smtClean="0"/>
              <a:t>droge</a:t>
            </a:r>
            <a:r>
              <a:rPr lang="en-US" dirty="0" smtClean="0"/>
              <a:t> </a:t>
            </a:r>
            <a:r>
              <a:rPr lang="en-US" dirty="0" err="1" smtClean="0"/>
              <a:t>voeten</a:t>
            </a:r>
            <a:r>
              <a:rPr lang="en-US" dirty="0" smtClean="0"/>
              <a:t> </a:t>
            </a:r>
            <a:r>
              <a:rPr lang="en-US" dirty="0" err="1" smtClean="0"/>
              <a:t>eis</a:t>
            </a:r>
            <a:r>
              <a:rPr lang="en-US" dirty="0" smtClean="0"/>
              <a:t>’ 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voldoen</a:t>
            </a:r>
            <a:endParaRPr lang="en-US" dirty="0" smtClean="0"/>
          </a:p>
          <a:p>
            <a:r>
              <a:rPr lang="en-US" dirty="0" smtClean="0"/>
              <a:t>In q = 10%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meegenomen</a:t>
            </a:r>
            <a:r>
              <a:rPr lang="en-US" dirty="0" smtClean="0"/>
              <a:t>. </a:t>
            </a:r>
            <a:r>
              <a:rPr lang="en-US" dirty="0" err="1" smtClean="0"/>
              <a:t>Risico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in de 10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voldoet</a:t>
            </a:r>
            <a:r>
              <a:rPr lang="en-US" dirty="0" smtClean="0"/>
              <a:t>. </a:t>
            </a:r>
            <a:endParaRPr lang="nl-NL" dirty="0" smtClean="0"/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38DB10-495A-493B-9B67-461A96E5BCF6}" type="slidenum">
              <a:rPr lang="nl-NL" smtClean="0"/>
              <a:pPr eaLnBrk="1" hangingPunct="1"/>
              <a:t>26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9371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B959A5-B19B-4CBF-BCF7-51750ACE2BD3}" type="slidenum">
              <a:rPr lang="nl-NL" smtClean="0"/>
              <a:pPr eaLnBrk="1" hangingPunct="1"/>
              <a:t>27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4579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nl-NL" smtClean="0"/>
              <a:t>Kweldruk bij q optellen</a:t>
            </a:r>
          </a:p>
          <a:p>
            <a:pPr marL="228600" indent="-228600">
              <a:buFontTx/>
              <a:buAutoNum type="arabicPeriod"/>
            </a:pPr>
            <a:r>
              <a:rPr lang="nl-NL" smtClean="0"/>
              <a:t>Wegzijging van q aftrekken</a:t>
            </a:r>
          </a:p>
          <a:p>
            <a:pPr marL="228600" indent="-228600">
              <a:buFontTx/>
              <a:buAutoNum type="arabicPeriod"/>
            </a:pPr>
            <a:r>
              <a:rPr lang="nl-NL" smtClean="0"/>
              <a:t>Bergingsfactor = buffer: hoeveel water kan er tijdelijk in de grond worden opgeslagen? Tb 17 dictaat; bij zeer zware klei: p = 4%</a:t>
            </a:r>
          </a:p>
        </p:txBody>
      </p:sp>
      <p:sp>
        <p:nvSpPr>
          <p:cNvPr id="614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5A929E-9DA8-4C1D-946D-5130E034DE6B}" type="slidenum">
              <a:rPr lang="nl-NL" smtClean="0"/>
              <a:pPr eaLnBrk="1" hangingPunct="1"/>
              <a:t>28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43566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Tekening aanvullen op bord</a:t>
            </a:r>
          </a:p>
          <a:p>
            <a:endParaRPr lang="en-US" smtClean="0"/>
          </a:p>
          <a:p>
            <a:r>
              <a:rPr lang="en-US" smtClean="0"/>
              <a:t>K: snelheid waarmee water in verzadigde bodem weg kan zakken</a:t>
            </a:r>
          </a:p>
          <a:p>
            <a:r>
              <a:rPr lang="en-US" smtClean="0"/>
              <a:t>Op examen wordt K-waarde gegeven</a:t>
            </a:r>
            <a:endParaRPr lang="nl-NL" smtClean="0"/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1DBFFE-9BB3-49B9-BFCA-CB45735C6C35}" type="slidenum">
              <a:rPr lang="nl-NL" smtClean="0"/>
              <a:pPr eaLnBrk="1" hangingPunct="1"/>
              <a:t>31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9141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tabellen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opdrachten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K-</a:t>
            </a:r>
            <a:r>
              <a:rPr lang="en-US" dirty="0" err="1" smtClean="0"/>
              <a:t>waarden</a:t>
            </a:r>
            <a:r>
              <a:rPr lang="en-US" dirty="0" smtClean="0"/>
              <a:t> </a:t>
            </a:r>
            <a:r>
              <a:rPr lang="en-US" dirty="0" err="1" smtClean="0"/>
              <a:t>aangereikt</a:t>
            </a:r>
            <a:r>
              <a:rPr lang="en-US" dirty="0" smtClean="0"/>
              <a:t> in </a:t>
            </a:r>
            <a:r>
              <a:rPr lang="en-US" dirty="0" err="1" smtClean="0"/>
              <a:t>examenopgave</a:t>
            </a:r>
            <a:r>
              <a:rPr lang="en-US" dirty="0" smtClean="0"/>
              <a:t>. </a:t>
            </a:r>
            <a:endParaRPr lang="nl-NL" dirty="0" smtClean="0"/>
          </a:p>
        </p:txBody>
      </p:sp>
      <p:sp>
        <p:nvSpPr>
          <p:cNvPr id="634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8942EE-9FE4-4493-AA5D-54C140E9E15D}" type="slidenum">
              <a:rPr lang="nl-NL" smtClean="0"/>
              <a:pPr eaLnBrk="1" hangingPunct="1"/>
              <a:t>32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9381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54D15E-4735-48D6-A633-FD496E8136B4}" type="slidenum">
              <a:rPr lang="nl-NL" smtClean="0"/>
              <a:pPr eaLnBrk="1" hangingPunct="1"/>
              <a:t>34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80587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Dikte van de laag beneden de draindiepte waar grondwaterstroming plaatsvindt </a:t>
            </a:r>
          </a:p>
          <a:p>
            <a:endParaRPr lang="en-US" smtClean="0"/>
          </a:p>
          <a:p>
            <a:r>
              <a:rPr lang="en-US" smtClean="0"/>
              <a:t>Uittekenen op bord</a:t>
            </a:r>
          </a:p>
          <a:p>
            <a:endParaRPr lang="nl-NL" smtClean="0"/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87C390-DDC4-488C-BDCD-BDACE71825C2}" type="slidenum">
              <a:rPr lang="nl-NL" smtClean="0"/>
              <a:pPr eaLnBrk="1" hangingPunct="1"/>
              <a:t>35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4846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Waarden invullen op bord</a:t>
            </a:r>
            <a:endParaRPr lang="nl-NL" smtClean="0"/>
          </a:p>
        </p:txBody>
      </p:sp>
      <p:sp>
        <p:nvSpPr>
          <p:cNvPr id="665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16789C-1ABF-4526-B294-F4E442B7AA70}" type="slidenum">
              <a:rPr lang="nl-NL" smtClean="0"/>
              <a:pPr eaLnBrk="1" hangingPunct="1"/>
              <a:t>36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76374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Drainlengte</a:t>
            </a:r>
            <a:r>
              <a:rPr lang="nl-NL" baseline="0" dirty="0" smtClean="0"/>
              <a:t> is max 300 m </a:t>
            </a:r>
            <a:r>
              <a:rPr lang="nl-NL" baseline="0" dirty="0" err="1" smtClean="0"/>
              <a:t>ivm</a:t>
            </a:r>
            <a:r>
              <a:rPr lang="nl-NL" baseline="0" dirty="0" smtClean="0"/>
              <a:t> doorspuiten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7F67-618E-481E-8DB6-6CC736623504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84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Q omrekenen van m³/etm naar m³/s, dus delen door 86400 sec</a:t>
            </a:r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1DFA9-ACBF-4F07-A295-BA3E83B73A54}" type="slidenum">
              <a:rPr lang="nl-NL" smtClean="0"/>
              <a:pPr eaLnBrk="1" hangingPunct="1"/>
              <a:t>41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4631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Op bord tekenen. </a:t>
            </a:r>
          </a:p>
          <a:p>
            <a:endParaRPr lang="en-US" smtClean="0"/>
          </a:p>
          <a:p>
            <a:r>
              <a:rPr lang="en-US" smtClean="0"/>
              <a:t>Draineren: water afvoeren. Verlagen grondwaterstand.</a:t>
            </a:r>
          </a:p>
          <a:p>
            <a:r>
              <a:rPr lang="en-US" smtClean="0"/>
              <a:t>Gaan uit van bolle grondwaterstand. Situatie van neerslagoverschot. </a:t>
            </a:r>
          </a:p>
          <a:p>
            <a:endParaRPr lang="en-US" smtClean="0"/>
          </a:p>
          <a:p>
            <a:r>
              <a:rPr lang="en-US" smtClean="0"/>
              <a:t>Sloten kunnen ook worden gezien als drains </a:t>
            </a:r>
            <a:endParaRPr lang="nl-NL" smtClean="0"/>
          </a:p>
        </p:txBody>
      </p:sp>
      <p:sp>
        <p:nvSpPr>
          <p:cNvPr id="542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7B9BC0-0372-4E7D-B650-52F0D4A50340}" type="slidenum">
              <a:rPr lang="nl-NL" smtClean="0"/>
              <a:pPr eaLnBrk="1" hangingPunct="1"/>
              <a:t>10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23604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1 maat groter nemen ivm vervuiling. Bij lichte verstopping is er dan nog steeds voldoende afvoer. </a:t>
            </a:r>
          </a:p>
        </p:txBody>
      </p:sp>
      <p:sp>
        <p:nvSpPr>
          <p:cNvPr id="696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7AAFB-7672-41B3-B249-C8BECCFE490D}" type="slidenum">
              <a:rPr lang="nl-NL" smtClean="0"/>
              <a:pPr eaLnBrk="1" hangingPunct="1"/>
              <a:t>42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03437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Organisch: kokos, turf, katoen</a:t>
            </a:r>
          </a:p>
          <a:p>
            <a:r>
              <a:rPr lang="nl-NL" smtClean="0"/>
              <a:t>Synthetisch: pp 450 / 700, polystyreenkorrels</a:t>
            </a:r>
          </a:p>
          <a:p>
            <a:endParaRPr lang="nl-NL" smtClean="0"/>
          </a:p>
          <a:p>
            <a:r>
              <a:rPr lang="nl-NL" smtClean="0"/>
              <a:t>Functie omhullingsmateriaal = filterwerking: siltdeeltjes (zo fijn mogelijk materiaal) + ijzer deeltjes (grof materiaal)</a:t>
            </a:r>
          </a:p>
          <a:p>
            <a:endParaRPr lang="nl-NL" smtClean="0"/>
          </a:p>
          <a:p>
            <a:r>
              <a:rPr lang="nl-NL" smtClean="0"/>
              <a:t>2 typen buizen: </a:t>
            </a:r>
          </a:p>
          <a:p>
            <a:r>
              <a:rPr lang="nl-NL" smtClean="0"/>
              <a:t>A: 0,9 – 1,4 mm perforatiegaten (meest gebruikt)</a:t>
            </a:r>
          </a:p>
          <a:p>
            <a:r>
              <a:rPr lang="nl-NL" smtClean="0"/>
              <a:t>B: 1,4 – 2,0 mm perforatiegaten -- &gt;alleen bij zeer veel ijzer (</a:t>
            </a:r>
            <a:r>
              <a:rPr lang="nl-NL" i="1" smtClean="0"/>
              <a:t>f</a:t>
            </a:r>
            <a:r>
              <a:rPr lang="nl-NL" smtClean="0"/>
              <a:t> in bodemcode, of bij kwel)</a:t>
            </a:r>
          </a:p>
        </p:txBody>
      </p:sp>
      <p:sp>
        <p:nvSpPr>
          <p:cNvPr id="706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88B74E-4AEC-44A5-8704-45618DF348DC}" type="slidenum">
              <a:rPr lang="nl-NL" smtClean="0"/>
              <a:pPr eaLnBrk="1" hangingPunct="1"/>
              <a:t>43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90987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Prijzen per strekkende meter op te vragen via internet, bijv www.wildkamp.nl</a:t>
            </a:r>
          </a:p>
        </p:txBody>
      </p:sp>
      <p:sp>
        <p:nvSpPr>
          <p:cNvPr id="716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D5F2D3-21E8-4A8C-88E3-A085C7D92DDE}" type="slidenum">
              <a:rPr lang="nl-NL" smtClean="0"/>
              <a:pPr eaLnBrk="1" hangingPunct="1"/>
              <a:t>44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9315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Bijlage 1(bouwland) + 2(grasland) dictaat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Voorbeeld </a:t>
            </a:r>
            <a:r>
              <a:rPr lang="nl-NL" dirty="0" err="1" smtClean="0"/>
              <a:t>iWzII</a:t>
            </a:r>
            <a:r>
              <a:rPr lang="nl-NL" dirty="0" smtClean="0"/>
              <a:t>, grasland, 200 x 600m doorrekenen</a:t>
            </a: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/>
              <a:t>Opbrengstverlies = 28%</a:t>
            </a: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/>
              <a:t>1 ha: </a:t>
            </a:r>
            <a:r>
              <a:rPr lang="nl-NL" dirty="0" err="1" smtClean="0"/>
              <a:t>Pmax</a:t>
            </a:r>
            <a:r>
              <a:rPr lang="nl-NL" dirty="0" smtClean="0"/>
              <a:t> = 13,5 ton </a:t>
            </a:r>
            <a:r>
              <a:rPr lang="nl-NL" dirty="0" err="1" smtClean="0"/>
              <a:t>ds</a:t>
            </a:r>
            <a:endParaRPr lang="nl-NL" dirty="0" smtClean="0"/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/>
              <a:t>Perceel: 200 x 600 = 12 ha </a:t>
            </a:r>
            <a:r>
              <a:rPr lang="nl-NL" dirty="0" smtClean="0">
                <a:sym typeface="Wingdings" pitchFamily="2" charset="2"/>
              </a:rPr>
              <a:t> 12 x 13,5 = 162 ton </a:t>
            </a:r>
            <a:r>
              <a:rPr lang="nl-NL" dirty="0" err="1" smtClean="0">
                <a:sym typeface="Wingdings" pitchFamily="2" charset="2"/>
              </a:rPr>
              <a:t>ds</a:t>
            </a:r>
            <a:endParaRPr lang="nl-NL" dirty="0" smtClean="0">
              <a:sym typeface="Wingdings" pitchFamily="2" charset="2"/>
            </a:endParaRP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>
                <a:sym typeface="Wingdings" pitchFamily="2" charset="2"/>
              </a:rPr>
              <a:t>28% van 162 = 45,4 </a:t>
            </a:r>
            <a:r>
              <a:rPr lang="nl-NL" dirty="0" err="1" smtClean="0">
                <a:sym typeface="Wingdings" pitchFamily="2" charset="2"/>
              </a:rPr>
              <a:t>tonds</a:t>
            </a:r>
            <a:r>
              <a:rPr lang="nl-NL" dirty="0" smtClean="0">
                <a:sym typeface="Wingdings" pitchFamily="2" charset="2"/>
              </a:rPr>
              <a:t> verlies</a:t>
            </a: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>
                <a:sym typeface="Wingdings" pitchFamily="2" charset="2"/>
              </a:rPr>
              <a:t>Stel: opbrengstprijs = 100,- euro / ton </a:t>
            </a:r>
            <a:r>
              <a:rPr lang="nl-NL" dirty="0" err="1" smtClean="0">
                <a:sym typeface="Wingdings" pitchFamily="2" charset="2"/>
              </a:rPr>
              <a:t>ds</a:t>
            </a:r>
            <a:r>
              <a:rPr lang="nl-NL" dirty="0" smtClean="0">
                <a:sym typeface="Wingdings" pitchFamily="2" charset="2"/>
              </a:rPr>
              <a:t>, dan is opbrengstverlies 4540,- euro</a:t>
            </a: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>
                <a:sym typeface="Wingdings" pitchFamily="2" charset="2"/>
              </a:rPr>
              <a:t>Kosten aanleg drainage = 20640,- euro (uitgaande van 9600 m drainbuis nodig, van 60 mm diameter en pp 450 omhullingsmateriaal, kosten per strekkende meter is 2,15euro)</a:t>
            </a:r>
          </a:p>
          <a:p>
            <a:pPr marL="171433" indent="-171433">
              <a:buFont typeface="Arial" pitchFamily="34" charset="0"/>
              <a:buChar char="•"/>
              <a:defRPr/>
            </a:pPr>
            <a:r>
              <a:rPr lang="nl-NL" dirty="0" smtClean="0">
                <a:sym typeface="Wingdings" pitchFamily="2" charset="2"/>
              </a:rPr>
              <a:t>Kosten afschrijven in 20 jaar: 20640 / 4540 = 4,5 jaar voordat drainagekosten eruit zijn</a:t>
            </a:r>
            <a:endParaRPr lang="nl-NL" dirty="0" smtClean="0"/>
          </a:p>
          <a:p>
            <a:pPr>
              <a:defRPr/>
            </a:pPr>
            <a:endParaRPr lang="nl-NL" dirty="0"/>
          </a:p>
        </p:txBody>
      </p:sp>
      <p:sp>
        <p:nvSpPr>
          <p:cNvPr id="727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CBBE21-6B16-4DD2-93EA-AC7A93A80F66}" type="slidenum">
              <a:rPr lang="nl-NL" smtClean="0"/>
              <a:pPr eaLnBrk="1" hangingPunct="1"/>
              <a:t>46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38534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Filmpje DLV Plant </a:t>
            </a:r>
            <a:endParaRPr lang="nl-NL" smtClean="0"/>
          </a:p>
        </p:txBody>
      </p:sp>
      <p:sp>
        <p:nvSpPr>
          <p:cNvPr id="737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A3DD77-7337-4B37-9852-531ED848B30D}" type="slidenum">
              <a:rPr lang="nl-NL" smtClean="0"/>
              <a:pPr eaLnBrk="1" hangingPunct="1"/>
              <a:t>47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64827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Antwoord = a</a:t>
            </a:r>
          </a:p>
        </p:txBody>
      </p:sp>
      <p:sp>
        <p:nvSpPr>
          <p:cNvPr id="747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66DEAC-4003-468F-A526-E6215392D7B4}" type="slidenum">
              <a:rPr lang="nl-NL" smtClean="0"/>
              <a:pPr eaLnBrk="1" hangingPunct="1"/>
              <a:t>49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8966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Antwoord = d</a:t>
            </a:r>
          </a:p>
        </p:txBody>
      </p:sp>
      <p:sp>
        <p:nvSpPr>
          <p:cNvPr id="757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09EF1A-BEF1-48D0-A275-2C8B0C79DB98}" type="slidenum">
              <a:rPr lang="nl-NL" smtClean="0"/>
              <a:pPr eaLnBrk="1" hangingPunct="1"/>
              <a:t>52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53054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Uitwerking op Blackboard</a:t>
            </a:r>
          </a:p>
        </p:txBody>
      </p:sp>
      <p:sp>
        <p:nvSpPr>
          <p:cNvPr id="768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62B390-C1F2-4A8C-868C-BC596ABC6F0D}" type="slidenum">
              <a:rPr lang="nl-NL" smtClean="0"/>
              <a:pPr eaLnBrk="1" hangingPunct="1"/>
              <a:t>54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7287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Antwoord: bij hoge grondwaterstanden, dus bij lage trappen</a:t>
            </a:r>
          </a:p>
          <a:p>
            <a:endParaRPr lang="en-US" smtClean="0"/>
          </a:p>
          <a:p>
            <a:r>
              <a:rPr lang="en-US" smtClean="0"/>
              <a:t>GLG: Zomer: N&lt; Epot</a:t>
            </a:r>
          </a:p>
          <a:p>
            <a:r>
              <a:rPr lang="en-US" smtClean="0"/>
              <a:t>GHG: Winter: N &gt; Epot</a:t>
            </a:r>
            <a:endParaRPr lang="nl-NL" smtClean="0"/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1BCAB4-3AE6-4A38-AEF9-A94828E9F3D6}" type="slidenum">
              <a:rPr lang="nl-NL" smtClean="0"/>
              <a:pPr eaLnBrk="1" hangingPunct="1"/>
              <a:t>12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4200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Boorgaten: voor bepalen grondwaterstand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7F67-618E-481E-8DB6-6CC73662350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02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Drainageplan uitdelen</a:t>
            </a:r>
          </a:p>
          <a:p>
            <a:endParaRPr lang="en-US" smtClean="0"/>
          </a:p>
          <a:p>
            <a:r>
              <a:rPr lang="en-US" smtClean="0"/>
              <a:t>Kort doorlopen</a:t>
            </a:r>
            <a:endParaRPr lang="nl-NL" smtClean="0"/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F73E8A-C22C-4616-A020-A68659C635D0}" type="slidenum">
              <a:rPr lang="nl-NL" smtClean="0"/>
              <a:pPr eaLnBrk="1" hangingPunct="1"/>
              <a:t>18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7164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Van tevoren gegevens van het perceel op bord zetten! </a:t>
            </a:r>
          </a:p>
          <a:p>
            <a:endParaRPr lang="en-US" smtClean="0"/>
          </a:p>
          <a:p>
            <a:r>
              <a:rPr lang="en-US" smtClean="0"/>
              <a:t>Uitwerking op bord maken. </a:t>
            </a:r>
            <a:endParaRPr lang="nl-NL" smtClean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34952-7334-4BDB-AE3B-E88A715E1165}" type="slidenum">
              <a:rPr lang="nl-NL" smtClean="0"/>
              <a:pPr eaLnBrk="1" hangingPunct="1"/>
              <a:t>19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51378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Tekening gemiddeld slootpeil, op basis van GLG en GHG. </a:t>
            </a:r>
            <a:endParaRPr lang="nl-NL" smtClean="0"/>
          </a:p>
          <a:p>
            <a:endParaRPr lang="nl-NL" smtClean="0"/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9C5C46-13D2-41B1-840A-65407FAB96A8}" type="slidenum">
              <a:rPr lang="nl-NL" smtClean="0"/>
              <a:pPr eaLnBrk="1" hangingPunct="1"/>
              <a:t>22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8582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smtClean="0"/>
              <a:t>Drains &lt; 300 m ivm doorspuiten</a:t>
            </a:r>
          </a:p>
          <a:p>
            <a:r>
              <a:rPr lang="nl-NL" smtClean="0"/>
              <a:t>Enkelvoudig: alle drainbuizen komen uit op een sloot</a:t>
            </a:r>
          </a:p>
          <a:p>
            <a:r>
              <a:rPr lang="nl-NL" smtClean="0"/>
              <a:t>	varianten: eenzijdig, tweezijdig en overdwars</a:t>
            </a:r>
          </a:p>
          <a:p>
            <a:r>
              <a:rPr lang="nl-NL" smtClean="0"/>
              <a:t>Samengesteld: drainbuizen monden uit op hoofddrain, die weer uitkomt op sloot</a:t>
            </a:r>
          </a:p>
          <a:p>
            <a:r>
              <a:rPr lang="nl-NL" smtClean="0"/>
              <a:t>	nadelen: duur en lastig in onderhoud</a:t>
            </a:r>
          </a:p>
        </p:txBody>
      </p:sp>
      <p:sp>
        <p:nvSpPr>
          <p:cNvPr id="675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2114F5-7A9F-4103-806B-38EC0EA81F80}" type="slidenum">
              <a:rPr lang="nl-NL" smtClean="0"/>
              <a:pPr eaLnBrk="1" hangingPunct="1"/>
              <a:t>24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8620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‘Kale’ tekening maken met maaiveld, drains en dd. Tekening komende stappen uit gaan breiden </a:t>
            </a:r>
          </a:p>
          <a:p>
            <a:endParaRPr lang="en-US" smtClean="0"/>
          </a:p>
          <a:p>
            <a:r>
              <a:rPr lang="en-US" smtClean="0"/>
              <a:t>Drain op hoogte van slootpeil = mogelijk. Tekening waterkolom. </a:t>
            </a:r>
          </a:p>
          <a:p>
            <a:r>
              <a:rPr lang="en-US" smtClean="0"/>
              <a:t>Maar voorkeur 10 cm boven slootpeil</a:t>
            </a:r>
          </a:p>
          <a:p>
            <a:r>
              <a:rPr lang="en-US" smtClean="0"/>
              <a:t>80 cm – mv minimale diepte voor drains. </a:t>
            </a:r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F140C9-F9B3-4E74-98D4-88B3CDA66ADE}" type="slidenum">
              <a:rPr lang="nl-NL" smtClean="0"/>
              <a:pPr eaLnBrk="1" hangingPunct="1"/>
              <a:t>25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5774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6845300" cy="884238"/>
          </a:xfrm>
        </p:spPr>
        <p:txBody>
          <a:bodyPr/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45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0EA-985C-174E-9DAD-5A7A85B586A4}" type="datetimeFigureOut">
              <a:rPr lang="nl-NL"/>
              <a:pPr/>
              <a:t>13-10-2015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631964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/>
          <a:lstStyle/>
          <a:p>
            <a:pPr eaLnBrk="1" hangingPunct="1"/>
            <a:r>
              <a:rPr lang="nl-NL" sz="5400" smtClean="0"/>
              <a:t>Waterbeheer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pPr eaLnBrk="1" hangingPunct="1"/>
            <a:endParaRPr lang="en-US" sz="1800" b="1" dirty="0" smtClean="0"/>
          </a:p>
          <a:p>
            <a:pPr eaLnBrk="1" hangingPunct="1"/>
            <a:endParaRPr lang="nl-NL" sz="1800" b="1" dirty="0" smtClean="0"/>
          </a:p>
          <a:p>
            <a:pPr eaLnBrk="1" hangingPunct="1"/>
            <a:r>
              <a:rPr lang="nl-NL" sz="1800" b="1" dirty="0" smtClean="0"/>
              <a:t>HPSP5</a:t>
            </a:r>
          </a:p>
          <a:p>
            <a:pPr eaLnBrk="1" hangingPunct="1"/>
            <a:r>
              <a:rPr lang="en-US" sz="1800" b="1" dirty="0" err="1" smtClean="0"/>
              <a:t>Najaar</a:t>
            </a:r>
            <a:r>
              <a:rPr lang="en-US" sz="1800" b="1" dirty="0" smtClean="0"/>
              <a:t> 2015</a:t>
            </a:r>
            <a:endParaRPr lang="nl-NL" sz="1800" b="1" dirty="0" smtClean="0"/>
          </a:p>
        </p:txBody>
      </p:sp>
      <p:pic>
        <p:nvPicPr>
          <p:cNvPr id="2052" name="Picture 7" descr="graan-en-droogte-3-thumb1037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024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00213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5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Grondwaterstanden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>
            <a:fillRect/>
          </a:stretch>
        </p:blipFill>
        <p:spPr>
          <a:xfrm>
            <a:off x="107950" y="2255838"/>
            <a:ext cx="8950325" cy="2757487"/>
          </a:xfrm>
        </p:spPr>
      </p:pic>
    </p:spTree>
    <p:extLst>
      <p:ext uri="{BB962C8B-B14F-4D97-AF65-F5344CB8AC3E}">
        <p14:creationId xmlns:p14="http://schemas.microsoft.com/office/powerpoint/2010/main" val="25416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Bepalen grondwaterstand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Boorgaten</a:t>
            </a:r>
          </a:p>
          <a:p>
            <a:r>
              <a:rPr lang="nl-NL" dirty="0" smtClean="0"/>
              <a:t>Observaties</a:t>
            </a:r>
          </a:p>
          <a:p>
            <a:r>
              <a:rPr lang="nl-NL" dirty="0" smtClean="0"/>
              <a:t>Bodemkaarten ( grondwatertrappen)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Nadelen te hoge grondwaterstand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	</a:t>
            </a:r>
            <a:r>
              <a:rPr lang="nl-NL" sz="2400" dirty="0" smtClean="0"/>
              <a:t>wortelsterfte ( minder opbrengst)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	minder stikstof in bodem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	natte gronden zijn traag in opkomst gewas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-	minder draagkracht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6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Grondwaterstanden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b="1" smtClean="0">
                <a:sym typeface="Wingdings" pitchFamily="2" charset="2"/>
              </a:rPr>
              <a:t>	 </a:t>
            </a:r>
            <a:r>
              <a:rPr lang="nl-NL" b="1" smtClean="0"/>
              <a:t>Wanneer ontwateren?</a:t>
            </a:r>
          </a:p>
          <a:p>
            <a:pPr marL="0" indent="0">
              <a:buFontTx/>
              <a:buNone/>
            </a:pPr>
            <a:r>
              <a:rPr lang="nl-NL" b="1" smtClean="0"/>
              <a:t>	</a:t>
            </a:r>
            <a:endParaRPr lang="nl-NL" smtClean="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4556"/>
          <a:stretch>
            <a:fillRect/>
          </a:stretch>
        </p:blipFill>
        <p:spPr bwMode="auto">
          <a:xfrm>
            <a:off x="0" y="2646363"/>
            <a:ext cx="91440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60350"/>
            <a:ext cx="4752975" cy="6337300"/>
          </a:xfrm>
          <a:noFill/>
        </p:spPr>
      </p:pic>
    </p:spTree>
    <p:extLst>
      <p:ext uri="{BB962C8B-B14F-4D97-AF65-F5344CB8AC3E}">
        <p14:creationId xmlns:p14="http://schemas.microsoft.com/office/powerpoint/2010/main" val="38798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Ontwateringsmiddelen</a:t>
            </a:r>
            <a:endParaRPr lang="nl-NL" smtClean="0"/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12875"/>
            <a:ext cx="49053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6" descr="http://www.jovermaire.nl/cms/assets/Draineren%20Gasunie%20werk%20Bart%20Pennings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3404900"/>
            <a:ext cx="43926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30922" r="14479" b="8251"/>
          <a:stretch/>
        </p:blipFill>
        <p:spPr bwMode="auto">
          <a:xfrm rot="10800000">
            <a:off x="5513200" y="1513320"/>
            <a:ext cx="3578599" cy="36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Ontwateringsmiddelen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3912178" cy="4953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 err="1" smtClean="0"/>
              <a:t>Oppervlakkig</a:t>
            </a:r>
            <a:endParaRPr lang="en-US" sz="2000" b="1" dirty="0" smtClean="0"/>
          </a:p>
          <a:p>
            <a:pPr>
              <a:defRPr/>
            </a:pPr>
            <a:r>
              <a:rPr lang="en-US" sz="2000" dirty="0" err="1" smtClean="0"/>
              <a:t>Greppels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Sloten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u="sng" dirty="0" err="1" smtClean="0"/>
              <a:t>Nadelen</a:t>
            </a:r>
            <a:r>
              <a:rPr lang="en-US" sz="2000" u="sng" dirty="0"/>
              <a:t> </a:t>
            </a:r>
            <a:r>
              <a:rPr lang="en-US" sz="2000" u="sng" dirty="0" err="1" smtClean="0"/>
              <a:t>oa</a:t>
            </a:r>
            <a:r>
              <a:rPr lang="en-US" sz="2000" u="sng" dirty="0" smtClean="0"/>
              <a:t>:</a:t>
            </a:r>
          </a:p>
          <a:p>
            <a:pPr>
              <a:defRPr/>
            </a:pPr>
            <a:r>
              <a:rPr lang="en-US" sz="2000" dirty="0" smtClean="0"/>
              <a:t>Land- + </a:t>
            </a:r>
            <a:r>
              <a:rPr lang="en-US" sz="2000" dirty="0" err="1" smtClean="0"/>
              <a:t>tijdverlies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‘</a:t>
            </a:r>
            <a:r>
              <a:rPr lang="en-US" sz="2000" dirty="0" err="1" smtClean="0"/>
              <a:t>Lastig</a:t>
            </a:r>
            <a:r>
              <a:rPr lang="en-US" sz="2000" dirty="0" smtClean="0"/>
              <a:t>’ </a:t>
            </a:r>
          </a:p>
          <a:p>
            <a:pPr>
              <a:defRPr/>
            </a:pPr>
            <a:r>
              <a:rPr lang="en-US" sz="2000" dirty="0" err="1" smtClean="0"/>
              <a:t>Plasvorming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Topafvoer</a:t>
            </a: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u="sng" dirty="0" smtClean="0"/>
          </a:p>
          <a:p>
            <a:pPr marL="0" indent="0">
              <a:buFontTx/>
              <a:buNone/>
              <a:defRPr/>
            </a:pPr>
            <a:r>
              <a:rPr lang="en-US" sz="2000" u="sng" dirty="0" err="1" smtClean="0"/>
              <a:t>Voordelen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oa</a:t>
            </a:r>
            <a:r>
              <a:rPr lang="en-US" sz="2000" u="sng" dirty="0" smtClean="0"/>
              <a:t>:</a:t>
            </a:r>
            <a:endParaRPr lang="nl-NL" sz="2000" u="sng" dirty="0"/>
          </a:p>
          <a:p>
            <a:pPr>
              <a:defRPr/>
            </a:pPr>
            <a:r>
              <a:rPr lang="en-US" sz="2000" dirty="0" err="1" smtClean="0"/>
              <a:t>Goedkoop</a:t>
            </a:r>
            <a:r>
              <a:rPr lang="en-US" sz="2000" dirty="0" smtClean="0"/>
              <a:t> in </a:t>
            </a:r>
            <a:r>
              <a:rPr lang="en-US" sz="2000" dirty="0" err="1" smtClean="0"/>
              <a:t>aanleg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gebruiken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hoog</a:t>
            </a:r>
            <a:r>
              <a:rPr lang="en-US" sz="2000" dirty="0" smtClean="0"/>
              <a:t> </a:t>
            </a:r>
            <a:r>
              <a:rPr lang="en-US" sz="2000" dirty="0" err="1" smtClean="0"/>
              <a:t>slootpeil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Gemakkelijk</a:t>
            </a:r>
            <a:r>
              <a:rPr lang="en-US" sz="2000" dirty="0" smtClean="0"/>
              <a:t> </a:t>
            </a:r>
            <a:r>
              <a:rPr lang="en-US" sz="2000" dirty="0" err="1" smtClean="0"/>
              <a:t>onderhoud</a:t>
            </a:r>
            <a:endParaRPr lang="nl-NL" sz="20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69377" y="1600200"/>
            <a:ext cx="26749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1" dirty="0" smtClean="0"/>
              <a:t>Door </a:t>
            </a:r>
            <a:r>
              <a:rPr lang="en-US" sz="2000" b="1" dirty="0" err="1" smtClean="0"/>
              <a:t>grond</a:t>
            </a:r>
            <a:endParaRPr lang="en-US" sz="2000" b="1" dirty="0" smtClean="0"/>
          </a:p>
          <a:p>
            <a:pPr>
              <a:defRPr/>
            </a:pPr>
            <a:r>
              <a:rPr lang="en-US" sz="2000" dirty="0" smtClean="0"/>
              <a:t>Drains</a:t>
            </a:r>
          </a:p>
          <a:p>
            <a:pPr>
              <a:defRPr/>
            </a:pPr>
            <a:r>
              <a:rPr lang="en-US" sz="2000" dirty="0" err="1" smtClean="0"/>
              <a:t>Moldrains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u="sng" dirty="0" err="1" smtClean="0"/>
              <a:t>Nadelen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oa</a:t>
            </a:r>
            <a:r>
              <a:rPr lang="en-US" sz="2000" u="sng" dirty="0" smtClean="0"/>
              <a:t>:</a:t>
            </a:r>
          </a:p>
          <a:p>
            <a:pPr>
              <a:defRPr/>
            </a:pPr>
            <a:r>
              <a:rPr lang="en-US" sz="2000" dirty="0" err="1" smtClean="0"/>
              <a:t>Kosten</a:t>
            </a:r>
            <a:r>
              <a:rPr lang="en-US" sz="2000" dirty="0" smtClean="0"/>
              <a:t> </a:t>
            </a:r>
            <a:r>
              <a:rPr lang="en-US" sz="2000" dirty="0" err="1" smtClean="0"/>
              <a:t>aanleg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Onderhoud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u="sng" dirty="0" err="1" smtClean="0"/>
              <a:t>Voordelen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oa</a:t>
            </a:r>
            <a:r>
              <a:rPr lang="en-US" sz="2000" u="sng" dirty="0" smtClean="0"/>
              <a:t>:</a:t>
            </a:r>
          </a:p>
          <a:p>
            <a:pPr>
              <a:defRPr/>
            </a:pPr>
            <a:r>
              <a:rPr lang="en-US" sz="2000" dirty="0" err="1" smtClean="0"/>
              <a:t>Geleidelijke</a:t>
            </a:r>
            <a:r>
              <a:rPr lang="en-US" sz="2000" dirty="0" smtClean="0"/>
              <a:t> </a:t>
            </a:r>
            <a:r>
              <a:rPr lang="en-US" sz="2000" dirty="0" err="1" smtClean="0"/>
              <a:t>afvoer</a:t>
            </a:r>
            <a:endParaRPr lang="en-US" sz="2000" dirty="0" smtClean="0"/>
          </a:p>
          <a:p>
            <a:pPr>
              <a:defRPr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8680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Ontwatering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40366" r="41873" b="25520"/>
          <a:stretch>
            <a:fillRect/>
          </a:stretch>
        </p:blipFill>
        <p:spPr bwMode="auto">
          <a:xfrm>
            <a:off x="204788" y="1412875"/>
            <a:ext cx="866457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</a:t>
            </a:r>
            <a:endParaRPr lang="nl-NL" dirty="0"/>
          </a:p>
        </p:txBody>
      </p:sp>
      <p:pic>
        <p:nvPicPr>
          <p:cNvPr id="6" name="Tijdelijke aanduiding voor inhoud 5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87056"/>
            <a:ext cx="8622146" cy="3556000"/>
          </a:xfrm>
        </p:spPr>
      </p:pic>
    </p:spTree>
    <p:extLst>
      <p:ext uri="{BB962C8B-B14F-4D97-AF65-F5344CB8AC3E}">
        <p14:creationId xmlns:p14="http://schemas.microsoft.com/office/powerpoint/2010/main" val="107515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Drainageplan opstellen</a:t>
            </a:r>
          </a:p>
        </p:txBody>
      </p:sp>
      <p:sp>
        <p:nvSpPr>
          <p:cNvPr id="3379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smtClean="0"/>
              <a:t>10 </a:t>
            </a:r>
            <a:r>
              <a:rPr lang="en-US" sz="2700" dirty="0" err="1" smtClean="0"/>
              <a:t>stappen</a:t>
            </a:r>
            <a:endParaRPr lang="en-US" sz="2700" dirty="0" smtClean="0"/>
          </a:p>
          <a:p>
            <a:pPr>
              <a:defRPr/>
            </a:pPr>
            <a:endParaRPr lang="en-US" sz="2700" dirty="0" smtClean="0"/>
          </a:p>
          <a:p>
            <a:pPr>
              <a:defRPr/>
            </a:pPr>
            <a:r>
              <a:rPr lang="en-US" sz="2700" dirty="0" err="1" smtClean="0"/>
              <a:t>Doelen</a:t>
            </a:r>
            <a:r>
              <a:rPr lang="en-US" sz="2700" dirty="0" smtClean="0"/>
              <a:t>:</a:t>
            </a:r>
          </a:p>
          <a:p>
            <a:pPr lvl="1">
              <a:defRPr/>
            </a:pPr>
            <a:r>
              <a:rPr lang="en-US" sz="2700" dirty="0" err="1" smtClean="0"/>
              <a:t>Draindiepte</a:t>
            </a:r>
            <a:r>
              <a:rPr lang="en-US" sz="2700" dirty="0" smtClean="0"/>
              <a:t> </a:t>
            </a:r>
            <a:r>
              <a:rPr lang="en-US" sz="2700" dirty="0" err="1" smtClean="0"/>
              <a:t>bepalen</a:t>
            </a:r>
            <a:endParaRPr lang="en-US" sz="2700" dirty="0" smtClean="0"/>
          </a:p>
          <a:p>
            <a:pPr lvl="1">
              <a:defRPr/>
            </a:pPr>
            <a:r>
              <a:rPr lang="en-US" sz="2700" dirty="0" err="1" smtClean="0"/>
              <a:t>Drainafstand</a:t>
            </a:r>
            <a:r>
              <a:rPr lang="en-US" sz="2700" dirty="0" smtClean="0"/>
              <a:t> </a:t>
            </a:r>
            <a:r>
              <a:rPr lang="en-US" sz="2700" dirty="0" err="1" smtClean="0"/>
              <a:t>berekenen</a:t>
            </a:r>
            <a:endParaRPr lang="en-US" sz="2700" dirty="0" smtClean="0"/>
          </a:p>
          <a:p>
            <a:pPr lvl="1">
              <a:defRPr/>
            </a:pPr>
            <a:r>
              <a:rPr lang="en-US" sz="2700" dirty="0" err="1" smtClean="0"/>
              <a:t>Draindiameter</a:t>
            </a:r>
            <a:r>
              <a:rPr lang="en-US" sz="2700" dirty="0" smtClean="0"/>
              <a:t> </a:t>
            </a:r>
            <a:r>
              <a:rPr lang="en-US" sz="2700" dirty="0" err="1" smtClean="0"/>
              <a:t>berekenen</a:t>
            </a:r>
            <a:endParaRPr lang="en-US" sz="2700" dirty="0" smtClean="0"/>
          </a:p>
          <a:p>
            <a:pPr lvl="1">
              <a:defRPr/>
            </a:pPr>
            <a:r>
              <a:rPr lang="en-US" sz="2700" dirty="0" err="1" smtClean="0"/>
              <a:t>Systeemkeuze</a:t>
            </a:r>
            <a:r>
              <a:rPr lang="en-US" sz="2700" dirty="0" smtClean="0"/>
              <a:t> </a:t>
            </a:r>
          </a:p>
          <a:p>
            <a:pPr lvl="1">
              <a:defRPr/>
            </a:pPr>
            <a:r>
              <a:rPr lang="en-US" sz="2700" dirty="0" err="1" smtClean="0"/>
              <a:t>Kosten</a:t>
            </a:r>
            <a:r>
              <a:rPr lang="en-US" sz="2700" dirty="0" smtClean="0"/>
              <a:t> – </a:t>
            </a:r>
            <a:r>
              <a:rPr lang="en-US" sz="2700" dirty="0" err="1" smtClean="0"/>
              <a:t>opbrengsten</a:t>
            </a:r>
            <a:r>
              <a:rPr lang="en-US" sz="2700" dirty="0" smtClean="0"/>
              <a:t> </a:t>
            </a:r>
            <a:r>
              <a:rPr lang="en-US" sz="2700" dirty="0" err="1" smtClean="0"/>
              <a:t>vergelijking</a:t>
            </a:r>
            <a:endParaRPr lang="en-US" sz="2700" dirty="0" smtClean="0"/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7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Drainagevooronderzoek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518958"/>
            <a:ext cx="8229600" cy="4525962"/>
          </a:xfrm>
        </p:spPr>
        <p:txBody>
          <a:bodyPr/>
          <a:lstStyle/>
          <a:p>
            <a:pPr lvl="1">
              <a:buFont typeface="Wingdings" pitchFamily="2" charset="2"/>
              <a:buChar char="à"/>
              <a:defRPr/>
            </a:pPr>
            <a:r>
              <a:rPr lang="nl-NL" sz="2700" b="1" dirty="0" smtClean="0">
                <a:sym typeface="Wingdings" pitchFamily="2" charset="2"/>
              </a:rPr>
              <a:t>Situatieschets</a:t>
            </a:r>
          </a:p>
          <a:p>
            <a:pPr lvl="1">
              <a:defRPr/>
            </a:pPr>
            <a:r>
              <a:rPr lang="nl-NL" sz="2700" dirty="0" smtClean="0"/>
              <a:t>Gebruiksdoel</a:t>
            </a:r>
          </a:p>
          <a:p>
            <a:pPr lvl="1">
              <a:defRPr/>
            </a:pPr>
            <a:r>
              <a:rPr lang="nl-NL" sz="2700" dirty="0" smtClean="0"/>
              <a:t>Afmetingen kavel</a:t>
            </a:r>
          </a:p>
          <a:p>
            <a:pPr lvl="1">
              <a:defRPr/>
            </a:pPr>
            <a:r>
              <a:rPr lang="nl-NL" sz="2700" dirty="0" smtClean="0"/>
              <a:t>Ligging sloten</a:t>
            </a:r>
          </a:p>
          <a:p>
            <a:pPr lvl="1">
              <a:defRPr/>
            </a:pPr>
            <a:r>
              <a:rPr lang="nl-NL" sz="2700" dirty="0" smtClean="0"/>
              <a:t>Slootpeil (cm mv) (tabel 16 nodig)</a:t>
            </a:r>
          </a:p>
          <a:p>
            <a:pPr lvl="1">
              <a:buFont typeface="Wingdings" pitchFamily="2" charset="2"/>
              <a:buChar char="à"/>
              <a:defRPr/>
            </a:pPr>
            <a:endParaRPr lang="nl-NL" sz="2700" b="1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  <a:defRPr/>
            </a:pPr>
            <a:r>
              <a:rPr lang="nl-NL" sz="2700" b="1" dirty="0" smtClean="0">
                <a:sym typeface="Wingdings" pitchFamily="2" charset="2"/>
              </a:rPr>
              <a:t>Profielopbouw </a:t>
            </a:r>
          </a:p>
          <a:p>
            <a:pPr marL="457200" lvl="1" indent="0">
              <a:buFontTx/>
              <a:buNone/>
              <a:defRPr/>
            </a:pPr>
            <a:r>
              <a:rPr lang="nl-NL" sz="2700" b="1" dirty="0">
                <a:sym typeface="Wingdings" pitchFamily="2" charset="2"/>
              </a:rPr>
              <a:t>	</a:t>
            </a:r>
            <a:r>
              <a:rPr lang="nl-NL" sz="2700" dirty="0" smtClean="0">
                <a:sym typeface="Wingdings" pitchFamily="2" charset="2"/>
              </a:rPr>
              <a:t>Bodemcode</a:t>
            </a:r>
          </a:p>
          <a:p>
            <a:pPr marL="457200" lvl="1" indent="0">
              <a:buFontTx/>
              <a:buNone/>
              <a:defRPr/>
            </a:pPr>
            <a:endParaRPr lang="nl-NL" i="1" dirty="0" smtClean="0">
              <a:sym typeface="Wingdings" pitchFamily="2" charset="2"/>
            </a:endParaRPr>
          </a:p>
          <a:p>
            <a:pPr marL="457200" lvl="1" indent="0">
              <a:buFontTx/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43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nl-NL" sz="3600" dirty="0" smtClean="0"/>
              <a:t>Watervoorziening en gewasproductie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b="1" dirty="0" smtClean="0"/>
          </a:p>
          <a:p>
            <a:pPr eaLnBrk="1" hangingPunct="1"/>
            <a:r>
              <a:rPr lang="nl-NL" sz="2400" b="1" dirty="0" smtClean="0"/>
              <a:t>Belang van water voor planten (gras)</a:t>
            </a:r>
          </a:p>
          <a:p>
            <a:pPr lvl="1"/>
            <a:r>
              <a:rPr lang="nl-NL" sz="2400" b="1" dirty="0" smtClean="0"/>
              <a:t>Voor de productie van koolhydraten  (fotosynthese)</a:t>
            </a:r>
          </a:p>
          <a:p>
            <a:pPr lvl="2"/>
            <a:r>
              <a:rPr lang="nl-NL" sz="1600" b="1" dirty="0" smtClean="0"/>
              <a:t>1 kg gras =   100 liter water</a:t>
            </a:r>
          </a:p>
          <a:p>
            <a:pPr lvl="2"/>
            <a:r>
              <a:rPr lang="nl-NL" sz="1600" b="1" dirty="0" smtClean="0"/>
              <a:t>1 kg tarwe = 250 liter water</a:t>
            </a:r>
          </a:p>
          <a:p>
            <a:pPr lvl="2"/>
            <a:r>
              <a:rPr lang="nl-NL" sz="1600" b="1" dirty="0" smtClean="0"/>
              <a:t>1 kg aardappelen = 500 liter water</a:t>
            </a:r>
          </a:p>
          <a:p>
            <a:pPr lvl="2"/>
            <a:endParaRPr lang="nl-NL" sz="1600" b="1" dirty="0"/>
          </a:p>
          <a:p>
            <a:pPr lvl="2"/>
            <a:endParaRPr lang="nl-NL" sz="1600" b="1" dirty="0" smtClean="0"/>
          </a:p>
          <a:p>
            <a:pPr lvl="1"/>
            <a:endParaRPr lang="nl-NL" sz="2000" b="1" dirty="0" smtClean="0"/>
          </a:p>
          <a:p>
            <a:pPr lvl="1"/>
            <a:endParaRPr lang="nl-NL" sz="2000" b="1" dirty="0" smtClean="0"/>
          </a:p>
        </p:txBody>
      </p:sp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3854824"/>
            <a:ext cx="5934903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Drainagevooronderzoek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r>
              <a:rPr lang="nl-NL" sz="2700" dirty="0">
                <a:ea typeface="+mn-ea"/>
                <a:cs typeface="+mn-cs"/>
                <a:sym typeface="Wingdings" pitchFamily="2" charset="2"/>
              </a:rPr>
              <a:t>Voorbeeld perceel: 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nl-NL" sz="2700" dirty="0">
                <a:ea typeface="+mn-ea"/>
                <a:cs typeface="+mn-cs"/>
                <a:sym typeface="Wingdings" pitchFamily="2" charset="2"/>
              </a:rPr>
              <a:t>Mn35A IV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nl-NL" sz="2700" dirty="0" smtClean="0">
                <a:ea typeface="+mn-ea"/>
                <a:cs typeface="+mn-cs"/>
                <a:sym typeface="Wingdings" pitchFamily="2" charset="2"/>
              </a:rPr>
              <a:t>grasland</a:t>
            </a:r>
            <a:endParaRPr lang="nl-NL" sz="2700" dirty="0">
              <a:ea typeface="+mn-ea"/>
              <a:cs typeface="+mn-cs"/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nl-NL" sz="2700" dirty="0">
                <a:ea typeface="+mn-ea"/>
                <a:cs typeface="+mn-cs"/>
                <a:sym typeface="Wingdings" pitchFamily="2" charset="2"/>
              </a:rPr>
              <a:t>200x600m</a:t>
            </a:r>
          </a:p>
          <a:p>
            <a:pPr>
              <a:defRPr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91" y="2198543"/>
            <a:ext cx="4550064" cy="34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Drainagevooronderzoek</a:t>
            </a:r>
            <a:endParaRPr lang="nl-NL" smtClean="0"/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2302" r="1722" b="7936"/>
          <a:stretch/>
        </p:blipFill>
        <p:spPr bwMode="auto">
          <a:xfrm>
            <a:off x="0" y="1395161"/>
            <a:ext cx="9144000" cy="43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>
          <a:xfrm>
            <a:off x="4339771" y="5384800"/>
            <a:ext cx="725715" cy="3197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Drainagevooronderzoek</a:t>
            </a:r>
            <a:endParaRPr lang="nl-NL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8034"/>
            <a:ext cx="9144000" cy="3571800"/>
          </a:xfrm>
          <a:noFill/>
        </p:spPr>
      </p:pic>
    </p:spTree>
    <p:extLst>
      <p:ext uri="{BB962C8B-B14F-4D97-AF65-F5344CB8AC3E}">
        <p14:creationId xmlns:p14="http://schemas.microsoft.com/office/powerpoint/2010/main" val="451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Berging, doorlatendheid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Bergingsfactor (p)</a:t>
            </a:r>
          </a:p>
          <a:p>
            <a:pPr lvl="1"/>
            <a:r>
              <a:rPr lang="nl-NL" dirty="0" smtClean="0"/>
              <a:t>Hoeveelheid water dat tijdelijk in de grond kan worden opgeslagen</a:t>
            </a:r>
          </a:p>
          <a:p>
            <a:r>
              <a:rPr lang="nl-NL" dirty="0" smtClean="0"/>
              <a:t>Doorlatendheid (K)</a:t>
            </a:r>
          </a:p>
          <a:p>
            <a:pPr lvl="1"/>
            <a:r>
              <a:rPr lang="nl-NL" dirty="0" smtClean="0"/>
              <a:t>Stroomsnelheid van water in een verzadigde grond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88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6. Systeemkeuze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 smtClean="0"/>
              <a:t>Enkelvoudige en samengestelde drainage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0497" y="2303014"/>
            <a:ext cx="5689600" cy="2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312863" y="4527550"/>
            <a:ext cx="54197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2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2. Draindiepte: dd (m)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6845300" cy="516572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nl-NL" sz="2700" dirty="0"/>
              <a:t>A</a:t>
            </a:r>
            <a:r>
              <a:rPr lang="nl-NL" sz="2700" dirty="0" smtClean="0"/>
              <a:t>fhankelijk van </a:t>
            </a:r>
            <a:r>
              <a:rPr lang="nl-NL" sz="2700" u="sng" dirty="0" smtClean="0"/>
              <a:t>grondsoort</a:t>
            </a:r>
            <a:r>
              <a:rPr lang="nl-NL" sz="2700" dirty="0" smtClean="0"/>
              <a:t> </a:t>
            </a:r>
            <a:endParaRPr lang="nl-NL" sz="2700" i="1" dirty="0"/>
          </a:p>
          <a:p>
            <a:pPr marL="0" indent="0">
              <a:buFontTx/>
              <a:buNone/>
              <a:defRPr/>
            </a:pPr>
            <a:endParaRPr lang="nl-NL" i="1" dirty="0" smtClean="0"/>
          </a:p>
          <a:p>
            <a:pPr marL="0" indent="0">
              <a:buFontTx/>
              <a:buNone/>
              <a:defRPr/>
            </a:pPr>
            <a:endParaRPr lang="nl-NL" i="1" dirty="0"/>
          </a:p>
          <a:p>
            <a:pPr marL="0" indent="0">
              <a:buFontTx/>
              <a:buNone/>
              <a:defRPr/>
            </a:pPr>
            <a:endParaRPr lang="nl-NL" i="1" dirty="0" smtClean="0"/>
          </a:p>
          <a:p>
            <a:pPr marL="0" indent="0">
              <a:buFontTx/>
              <a:buNone/>
              <a:defRPr/>
            </a:pPr>
            <a:endParaRPr lang="nl-NL" i="1" dirty="0" smtClean="0"/>
          </a:p>
          <a:p>
            <a:pPr marL="0" indent="0">
              <a:buFontTx/>
              <a:buNone/>
              <a:defRPr/>
            </a:pPr>
            <a:r>
              <a:rPr lang="nl-NL" sz="2000" i="1" dirty="0" smtClean="0"/>
              <a:t>Weidebouw, homogeen profiel: optimale </a:t>
            </a:r>
            <a:r>
              <a:rPr lang="nl-NL" sz="2000" i="1" dirty="0" err="1" smtClean="0"/>
              <a:t>dd</a:t>
            </a:r>
            <a:r>
              <a:rPr lang="nl-NL" sz="2000" i="1" dirty="0" smtClean="0"/>
              <a:t> = 80 cm - mv</a:t>
            </a:r>
          </a:p>
          <a:p>
            <a:pPr marL="0" indent="0">
              <a:buFontTx/>
              <a:buNone/>
              <a:defRPr/>
            </a:pPr>
            <a:r>
              <a:rPr lang="nl-NL" sz="2700" dirty="0" smtClean="0"/>
              <a:t>2. Afhankelijk van </a:t>
            </a:r>
            <a:r>
              <a:rPr lang="nl-NL" sz="2700" u="sng" dirty="0" smtClean="0"/>
              <a:t>slootpeil</a:t>
            </a:r>
            <a:r>
              <a:rPr lang="nl-NL" sz="27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	</a:t>
            </a:r>
            <a:endParaRPr lang="nl-NL" i="1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20737"/>
            <a:ext cx="67278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57788"/>
            <a:ext cx="68707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3. Ontwateringscriteria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845300" cy="4255655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nl-NL" b="1" dirty="0" smtClean="0"/>
              <a:t>∆f </a:t>
            </a:r>
            <a:r>
              <a:rPr lang="nl-NL" dirty="0" smtClean="0"/>
              <a:t>= droogleggingseis (m) (tabel 21)</a:t>
            </a:r>
          </a:p>
          <a:p>
            <a:pPr marL="0" indent="0">
              <a:buFontTx/>
              <a:buNone/>
            </a:pPr>
            <a:r>
              <a:rPr lang="nl-NL" b="1" dirty="0" smtClean="0"/>
              <a:t>∆h </a:t>
            </a:r>
            <a:r>
              <a:rPr lang="nl-NL" dirty="0" smtClean="0"/>
              <a:t>= maximale opbolling grondwaterspiegel (m)</a:t>
            </a:r>
          </a:p>
          <a:p>
            <a:pPr marL="0" indent="0">
              <a:buFontTx/>
              <a:buNone/>
            </a:pPr>
            <a:r>
              <a:rPr lang="nl-NL" b="1" dirty="0" smtClean="0"/>
              <a:t>q</a:t>
            </a:r>
            <a:r>
              <a:rPr lang="nl-NL" dirty="0" smtClean="0"/>
              <a:t> = maatgevende afvoer (m/</a:t>
            </a:r>
            <a:r>
              <a:rPr lang="nl-NL" dirty="0" err="1" smtClean="0"/>
              <a:t>etm</a:t>
            </a:r>
            <a:r>
              <a:rPr lang="nl-NL" dirty="0" smtClean="0"/>
              <a:t>) (tabel 21)</a:t>
            </a:r>
          </a:p>
          <a:p>
            <a:pPr marL="0" indent="0">
              <a:buFontTx/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Aanpassen</a:t>
            </a:r>
            <a:r>
              <a:rPr lang="en-US" i="1" dirty="0" smtClean="0"/>
              <a:t> </a:t>
            </a:r>
            <a:r>
              <a:rPr lang="en-US" i="1" dirty="0" err="1" smtClean="0"/>
              <a:t>bij</a:t>
            </a:r>
            <a:r>
              <a:rPr lang="en-US" i="1" dirty="0" smtClean="0"/>
              <a:t> </a:t>
            </a:r>
            <a:r>
              <a:rPr lang="en-US" i="1" dirty="0" err="1" smtClean="0"/>
              <a:t>kwel</a:t>
            </a:r>
            <a:r>
              <a:rPr lang="en-US" i="1" dirty="0" smtClean="0"/>
              <a:t>, </a:t>
            </a:r>
            <a:r>
              <a:rPr lang="en-US" i="1" dirty="0" err="1" smtClean="0"/>
              <a:t>wegzijging</a:t>
            </a:r>
            <a:r>
              <a:rPr lang="en-US" i="1" dirty="0" smtClean="0"/>
              <a:t>, </a:t>
            </a:r>
            <a:r>
              <a:rPr lang="en-US" i="1" dirty="0" err="1" smtClean="0"/>
              <a:t>geringe</a:t>
            </a:r>
            <a:r>
              <a:rPr lang="en-US" i="1" dirty="0" smtClean="0"/>
              <a:t> </a:t>
            </a:r>
          </a:p>
          <a:p>
            <a:pPr marL="0" indent="0">
              <a:buFontTx/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bergingsfactor</a:t>
            </a:r>
            <a:r>
              <a:rPr lang="en-US" i="1" dirty="0" smtClean="0"/>
              <a:t>  </a:t>
            </a:r>
            <a:endParaRPr lang="nl-NL" dirty="0" smtClean="0"/>
          </a:p>
          <a:p>
            <a:pPr marL="0" indent="0">
              <a:buFontTx/>
              <a:buNone/>
            </a:pPr>
            <a:endParaRPr lang="nl-NL" b="1" dirty="0" smtClean="0"/>
          </a:p>
          <a:p>
            <a:pPr marL="0" indent="0">
              <a:buFontTx/>
              <a:buNone/>
            </a:pPr>
            <a:r>
              <a:rPr lang="nl-NL" b="1" dirty="0" smtClean="0"/>
              <a:t>∆f = </a:t>
            </a:r>
            <a:r>
              <a:rPr lang="nl-NL" b="1" dirty="0" err="1" smtClean="0"/>
              <a:t>dd</a:t>
            </a:r>
            <a:r>
              <a:rPr lang="nl-NL" b="1" dirty="0" smtClean="0"/>
              <a:t> - ∆h </a:t>
            </a: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47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3. Ontwateringscriteria </a:t>
            </a:r>
            <a:br>
              <a:rPr lang="nl-NL" smtClean="0"/>
            </a:br>
            <a:endParaRPr lang="nl-NL" sz="3200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" y="2060575"/>
            <a:ext cx="8943975" cy="3338513"/>
          </a:xfrm>
        </p:spPr>
      </p:pic>
    </p:spTree>
    <p:extLst>
      <p:ext uri="{BB962C8B-B14F-4D97-AF65-F5344CB8AC3E}">
        <p14:creationId xmlns:p14="http://schemas.microsoft.com/office/powerpoint/2010/main" val="29454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3. Ontwateringscriteria</a:t>
            </a:r>
            <a:r>
              <a:rPr lang="nl-NL" sz="3200" smtClean="0"/>
              <a:t/>
            </a:r>
            <a:br>
              <a:rPr lang="nl-NL" sz="3200" smtClean="0"/>
            </a:br>
            <a:endParaRPr lang="nl-NL" sz="320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5275"/>
            <a:ext cx="8435975" cy="4492625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nl-NL" sz="2700" b="1" dirty="0"/>
              <a:t>q</a:t>
            </a:r>
            <a:r>
              <a:rPr lang="nl-NL" sz="2700" dirty="0" smtClean="0"/>
              <a:t> = maatgevende afvoer </a:t>
            </a:r>
          </a:p>
          <a:p>
            <a:pPr lvl="2">
              <a:buFont typeface="Wingdings"/>
              <a:buChar char="à"/>
              <a:defRPr/>
            </a:pPr>
            <a:r>
              <a:rPr lang="nl-NL" sz="2700" dirty="0" smtClean="0">
                <a:sym typeface="Wingdings" pitchFamily="2" charset="2"/>
              </a:rPr>
              <a:t> capaciteit van het systeem</a:t>
            </a:r>
          </a:p>
          <a:p>
            <a:pPr marL="0" indent="0">
              <a:buFontTx/>
              <a:buNone/>
              <a:defRPr/>
            </a:pPr>
            <a:r>
              <a:rPr lang="nl-NL" sz="2700" dirty="0" smtClean="0">
                <a:sym typeface="Wingdings" pitchFamily="2" charset="2"/>
              </a:rPr>
              <a:t>	= minimale afvoer die nodig is om  </a:t>
            </a:r>
          </a:p>
          <a:p>
            <a:pPr marL="0" indent="0">
              <a:buFontTx/>
              <a:buNone/>
              <a:defRPr/>
            </a:pPr>
            <a:r>
              <a:rPr lang="nl-NL" sz="2700" dirty="0">
                <a:sym typeface="Wingdings" pitchFamily="2" charset="2"/>
              </a:rPr>
              <a:t> </a:t>
            </a:r>
            <a:r>
              <a:rPr lang="nl-NL" sz="2700" dirty="0" smtClean="0">
                <a:sym typeface="Wingdings" pitchFamily="2" charset="2"/>
              </a:rPr>
              <a:t>             droogleggingseis te handhaven</a:t>
            </a:r>
            <a:endParaRPr lang="nl-NL" sz="2700" dirty="0" smtClean="0"/>
          </a:p>
          <a:p>
            <a:pPr marL="0" indent="0">
              <a:buFontTx/>
              <a:buNone/>
              <a:defRPr/>
            </a:pPr>
            <a:endParaRPr lang="nl-NL" sz="2700" dirty="0" smtClean="0"/>
          </a:p>
          <a:p>
            <a:pPr marL="0" indent="0">
              <a:buFontTx/>
              <a:buNone/>
              <a:defRPr/>
            </a:pPr>
            <a:endParaRPr lang="nl-NL" sz="2700" dirty="0" smtClean="0"/>
          </a:p>
          <a:p>
            <a:pPr marL="0" indent="0">
              <a:buFontTx/>
              <a:buNone/>
              <a:defRPr/>
            </a:pPr>
            <a:r>
              <a:rPr lang="nl-NL" sz="2700" dirty="0" smtClean="0"/>
              <a:t>q </a:t>
            </a:r>
            <a:r>
              <a:rPr lang="nl-NL" sz="2700" u="sng" dirty="0" smtClean="0"/>
              <a:t>aanpassen</a:t>
            </a:r>
            <a:r>
              <a:rPr lang="nl-NL" sz="2700" dirty="0" smtClean="0"/>
              <a:t> bij: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nl-NL" sz="2700" dirty="0" smtClean="0"/>
              <a:t>Kwel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nl-NL" sz="2700" dirty="0" smtClean="0"/>
              <a:t>Wegzijging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nl-NL" sz="2700" dirty="0" smtClean="0"/>
              <a:t>Lage bergingsfactor: p &lt; 5 %</a:t>
            </a:r>
            <a:endParaRPr lang="nl-NL" sz="27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23" y="3661353"/>
            <a:ext cx="50403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46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Ontwateringscriteria</a:t>
            </a:r>
            <a:endParaRPr lang="nl-NL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/>
              <a:t>Bergingsfactor</a:t>
            </a:r>
            <a:endParaRPr lang="nl-NL" sz="2700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72215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55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Watervoorziening en gewasproductie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 van water</a:t>
            </a:r>
          </a:p>
          <a:p>
            <a:pPr lvl="1"/>
            <a:r>
              <a:rPr lang="nl-NL" dirty="0" smtClean="0"/>
              <a:t>Voor transpiratie van plant </a:t>
            </a:r>
          </a:p>
          <a:p>
            <a:pPr lvl="2"/>
            <a:r>
              <a:rPr lang="nl-NL" dirty="0" smtClean="0"/>
              <a:t>Koel houden van plant</a:t>
            </a:r>
          </a:p>
          <a:p>
            <a:pPr lvl="1"/>
            <a:r>
              <a:rPr lang="nl-NL" dirty="0" smtClean="0"/>
              <a:t>Voor transport van voedingsstoffen</a:t>
            </a:r>
          </a:p>
          <a:p>
            <a:pPr lvl="1"/>
            <a:r>
              <a:rPr lang="nl-NL" dirty="0" smtClean="0"/>
              <a:t>Voor stevigheid van de plant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Video: waterafdruk van ons voedsel</a:t>
            </a:r>
          </a:p>
          <a:p>
            <a:pPr lvl="2"/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vimeo.com/26319648</a:t>
            </a:r>
            <a:endParaRPr lang="nl-NL" dirty="0" smtClean="0"/>
          </a:p>
          <a:p>
            <a:pPr lvl="2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7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3. Ontwateringscriteria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q aanpassen bij lage bergingsfactor: </a:t>
            </a:r>
            <a:r>
              <a:rPr lang="nl-NL" sz="2000" dirty="0" smtClean="0"/>
              <a:t>p &lt; 5%</a:t>
            </a:r>
          </a:p>
          <a:p>
            <a:pPr marL="0" indent="0">
              <a:buFontTx/>
              <a:buNone/>
              <a:defRPr/>
            </a:pPr>
            <a:endParaRPr lang="nl-NL" i="1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2473" r="14970" b="7697"/>
          <a:stretch>
            <a:fillRect/>
          </a:stretch>
        </p:blipFill>
        <p:spPr bwMode="auto">
          <a:xfrm rot="5460000">
            <a:off x="1439863" y="590550"/>
            <a:ext cx="4757737" cy="75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79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Benodigde grootheden</a:t>
            </a:r>
            <a:endParaRPr lang="nl-NL" smtClean="0"/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K</a:t>
            </a:r>
            <a:r>
              <a:rPr lang="en-US" sz="2700" dirty="0" smtClean="0"/>
              <a:t> = </a:t>
            </a:r>
            <a:r>
              <a:rPr lang="en-US" sz="2700" dirty="0" err="1" smtClean="0"/>
              <a:t>doorlatendheid</a:t>
            </a:r>
            <a:r>
              <a:rPr lang="en-US" sz="2700" dirty="0" smtClean="0"/>
              <a:t> </a:t>
            </a:r>
            <a:r>
              <a:rPr lang="en-US" sz="2700" dirty="0" err="1" smtClean="0"/>
              <a:t>bodem</a:t>
            </a:r>
            <a:r>
              <a:rPr lang="en-US" sz="2700" dirty="0" smtClean="0"/>
              <a:t> (m/</a:t>
            </a:r>
            <a:r>
              <a:rPr lang="en-US" sz="2700" dirty="0" err="1" smtClean="0"/>
              <a:t>etm</a:t>
            </a:r>
            <a:r>
              <a:rPr lang="en-US" sz="2700" dirty="0" smtClean="0"/>
              <a:t>)</a:t>
            </a:r>
          </a:p>
          <a:p>
            <a:r>
              <a:rPr lang="en-US" sz="2700" b="1" dirty="0" smtClean="0"/>
              <a:t>D</a:t>
            </a:r>
            <a:r>
              <a:rPr lang="en-US" sz="2700" dirty="0" smtClean="0"/>
              <a:t> = </a:t>
            </a:r>
            <a:r>
              <a:rPr lang="en-US" sz="2700" dirty="0" err="1" smtClean="0"/>
              <a:t>afstand</a:t>
            </a:r>
            <a:r>
              <a:rPr lang="en-US" sz="2700" dirty="0" smtClean="0"/>
              <a:t> drain – </a:t>
            </a:r>
            <a:r>
              <a:rPr lang="en-US" sz="2700" dirty="0" err="1" smtClean="0"/>
              <a:t>ondoorlatende</a:t>
            </a:r>
            <a:r>
              <a:rPr lang="en-US" sz="2700" dirty="0" smtClean="0"/>
              <a:t> </a:t>
            </a:r>
            <a:r>
              <a:rPr lang="en-US" sz="2700" dirty="0" err="1" smtClean="0"/>
              <a:t>laag</a:t>
            </a:r>
            <a:r>
              <a:rPr lang="en-US" sz="2700" dirty="0" smtClean="0"/>
              <a:t> (m)</a:t>
            </a:r>
          </a:p>
          <a:p>
            <a:r>
              <a:rPr lang="en-US" sz="2700" b="1" dirty="0" smtClean="0"/>
              <a:t>d</a:t>
            </a:r>
            <a:r>
              <a:rPr lang="en-US" sz="2700" dirty="0" smtClean="0"/>
              <a:t> = </a:t>
            </a:r>
            <a:r>
              <a:rPr lang="en-US" sz="2700" dirty="0" err="1" smtClean="0"/>
              <a:t>afgeleide</a:t>
            </a:r>
            <a:r>
              <a:rPr lang="en-US" sz="2700" dirty="0" smtClean="0"/>
              <a:t> </a:t>
            </a:r>
            <a:r>
              <a:rPr lang="en-US" sz="2700" dirty="0" err="1" smtClean="0"/>
              <a:t>laagdikte</a:t>
            </a:r>
            <a:r>
              <a:rPr lang="en-US" sz="2700" dirty="0" smtClean="0"/>
              <a:t> (m)</a:t>
            </a: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28814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68313" y="30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4. Benodigde grootheden</a:t>
            </a:r>
            <a:br>
              <a:rPr lang="nl-NL" smtClean="0"/>
            </a:br>
            <a:endParaRPr lang="nl-NL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488" y="2060575"/>
            <a:ext cx="5307012" cy="4779963"/>
          </a:xfrm>
        </p:spPr>
      </p:pic>
      <p:sp>
        <p:nvSpPr>
          <p:cNvPr id="26628" name="Tijdelijke aanduiding voor inhoud 2"/>
          <p:cNvSpPr txBox="1">
            <a:spLocks/>
          </p:cNvSpPr>
          <p:nvPr/>
        </p:nvSpPr>
        <p:spPr bwMode="auto">
          <a:xfrm>
            <a:off x="457200" y="14620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700" b="1" dirty="0">
                <a:latin typeface="+mn-lt"/>
              </a:rPr>
              <a:t>K</a:t>
            </a:r>
            <a:r>
              <a:rPr lang="en-US" sz="2700" dirty="0">
                <a:latin typeface="+mn-lt"/>
              </a:rPr>
              <a:t> = </a:t>
            </a:r>
            <a:r>
              <a:rPr lang="en-US" sz="2700" dirty="0" err="1">
                <a:latin typeface="+mn-lt"/>
              </a:rPr>
              <a:t>doorlatendheid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bodem</a:t>
            </a:r>
            <a:r>
              <a:rPr lang="en-US" sz="2700" dirty="0">
                <a:latin typeface="+mn-lt"/>
              </a:rPr>
              <a:t> (m/</a:t>
            </a:r>
            <a:r>
              <a:rPr lang="en-US" sz="2700" dirty="0" err="1">
                <a:latin typeface="+mn-lt"/>
              </a:rPr>
              <a:t>etm</a:t>
            </a:r>
            <a:r>
              <a:rPr lang="en-US" sz="27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8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4. Benodigde grootheden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171700"/>
            <a:ext cx="4329112" cy="4137025"/>
          </a:xfrm>
        </p:spPr>
      </p:pic>
      <p:sp>
        <p:nvSpPr>
          <p:cNvPr id="27652" name="Tijdelijke aanduiding voor inhoud 2"/>
          <p:cNvSpPr txBox="1">
            <a:spLocks/>
          </p:cNvSpPr>
          <p:nvPr/>
        </p:nvSpPr>
        <p:spPr bwMode="auto">
          <a:xfrm>
            <a:off x="457200" y="14620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700" b="1" dirty="0">
                <a:latin typeface="+mj-lt"/>
              </a:rPr>
              <a:t>K</a:t>
            </a:r>
            <a:r>
              <a:rPr lang="en-US" sz="2700" dirty="0">
                <a:latin typeface="+mj-lt"/>
              </a:rPr>
              <a:t> = </a:t>
            </a:r>
            <a:r>
              <a:rPr lang="en-US" sz="2700" dirty="0" err="1">
                <a:latin typeface="+mj-lt"/>
              </a:rPr>
              <a:t>doorlatendheid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bodem</a:t>
            </a:r>
            <a:r>
              <a:rPr lang="en-US" sz="2700" dirty="0">
                <a:latin typeface="+mj-lt"/>
              </a:rPr>
              <a:t> (m/</a:t>
            </a:r>
            <a:r>
              <a:rPr lang="en-US" sz="2700" dirty="0" err="1">
                <a:latin typeface="+mj-lt"/>
              </a:rPr>
              <a:t>etm</a:t>
            </a:r>
            <a:r>
              <a:rPr lang="en-US" sz="27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20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4. Benodigde grootheden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2700" b="1" dirty="0" smtClean="0"/>
              <a:t>D</a:t>
            </a:r>
            <a:r>
              <a:rPr lang="nl-NL" sz="2700" dirty="0" smtClean="0"/>
              <a:t> = afstand drain – </a:t>
            </a:r>
            <a:r>
              <a:rPr lang="nl-NL" sz="2700" dirty="0" err="1" smtClean="0"/>
              <a:t>ondoorlaatbare</a:t>
            </a:r>
            <a:r>
              <a:rPr lang="nl-NL" sz="2700" dirty="0" smtClean="0"/>
              <a:t> laag (m)</a:t>
            </a:r>
          </a:p>
          <a:p>
            <a:pPr marL="0" indent="0">
              <a:buFontTx/>
              <a:buNone/>
              <a:defRPr/>
            </a:pPr>
            <a:endParaRPr lang="nl-NL" sz="2700" dirty="0"/>
          </a:p>
          <a:p>
            <a:pPr marL="0" indent="0">
              <a:buFontTx/>
              <a:buNone/>
              <a:defRPr/>
            </a:pPr>
            <a:r>
              <a:rPr lang="nl-NL" sz="2700" u="sng" dirty="0" err="1" smtClean="0"/>
              <a:t>Ondoorlaatbare</a:t>
            </a:r>
            <a:r>
              <a:rPr lang="nl-NL" sz="2700" u="sng" dirty="0" smtClean="0"/>
              <a:t> laag: </a:t>
            </a:r>
          </a:p>
          <a:p>
            <a:pPr>
              <a:buFontTx/>
              <a:buChar char="-"/>
              <a:defRPr/>
            </a:pPr>
            <a:r>
              <a:rPr lang="nl-NL" sz="2700" dirty="0" smtClean="0"/>
              <a:t>Keileem </a:t>
            </a:r>
            <a:r>
              <a:rPr lang="nl-NL" sz="2700" i="1" dirty="0" smtClean="0"/>
              <a:t>( x in bodemcode)</a:t>
            </a:r>
          </a:p>
          <a:p>
            <a:pPr>
              <a:buFontTx/>
              <a:buChar char="-"/>
              <a:defRPr/>
            </a:pPr>
            <a:r>
              <a:rPr lang="nl-NL" sz="2700" dirty="0" err="1" smtClean="0"/>
              <a:t>Ongerijpte</a:t>
            </a:r>
            <a:r>
              <a:rPr lang="nl-NL" sz="2700" dirty="0" smtClean="0"/>
              <a:t> klei (K = 0,0000001 m/</a:t>
            </a:r>
            <a:r>
              <a:rPr lang="nl-NL" sz="2700" dirty="0" err="1" smtClean="0"/>
              <a:t>etm</a:t>
            </a:r>
            <a:r>
              <a:rPr lang="nl-NL" sz="2700" dirty="0" smtClean="0"/>
              <a:t>)</a:t>
            </a:r>
          </a:p>
          <a:p>
            <a:pPr>
              <a:buFontTx/>
              <a:buChar char="-"/>
              <a:defRPr/>
            </a:pPr>
            <a:r>
              <a:rPr lang="nl-NL" sz="2700" dirty="0" smtClean="0"/>
              <a:t>Hoogveen (keileem aan de oppervlakte, aannemelijk op 3 m –mv)</a:t>
            </a:r>
          </a:p>
          <a:p>
            <a:pPr>
              <a:buFontTx/>
              <a:buChar char="-"/>
              <a:defRPr/>
            </a:pPr>
            <a:r>
              <a:rPr lang="nl-NL" sz="2700" dirty="0" smtClean="0"/>
              <a:t>Oerlagen (</a:t>
            </a:r>
            <a:r>
              <a:rPr lang="nl-NL" sz="2700" dirty="0" err="1" smtClean="0"/>
              <a:t>ijzer-oxide</a:t>
            </a:r>
            <a:r>
              <a:rPr lang="nl-NL" sz="2700" dirty="0" smtClean="0"/>
              <a:t> afzettingen)</a:t>
            </a:r>
            <a:endParaRPr lang="nl-NL" sz="27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08" y="1995055"/>
            <a:ext cx="31461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4. Benodigde grootheden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2700" b="1" dirty="0" smtClean="0"/>
              <a:t>d</a:t>
            </a:r>
            <a:r>
              <a:rPr lang="nl-NL" sz="2700" dirty="0" smtClean="0"/>
              <a:t> = afgeleide laagdikte (m)</a:t>
            </a:r>
          </a:p>
          <a:p>
            <a:pPr marL="0" indent="0">
              <a:buFontTx/>
              <a:buNone/>
              <a:defRPr/>
            </a:pPr>
            <a:r>
              <a:rPr lang="nl-NL" sz="2700" dirty="0" smtClean="0">
                <a:sym typeface="Wingdings" pitchFamily="2" charset="2"/>
              </a:rPr>
              <a:t>	</a:t>
            </a:r>
          </a:p>
          <a:p>
            <a:pPr>
              <a:buFont typeface="Wingdings"/>
              <a:buChar char="à"/>
              <a:defRPr/>
            </a:pPr>
            <a:r>
              <a:rPr lang="nl-NL" sz="2700" dirty="0" smtClean="0">
                <a:sym typeface="Wingdings" pitchFamily="2" charset="2"/>
              </a:rPr>
              <a:t> = laag grond onder de drain waar water doorheen stroomt</a:t>
            </a:r>
          </a:p>
          <a:p>
            <a:pPr marL="0" indent="0">
              <a:buFontTx/>
              <a:buNone/>
              <a:defRPr/>
            </a:pPr>
            <a:r>
              <a:rPr lang="nl-NL" sz="2700" dirty="0" smtClean="0">
                <a:sym typeface="Wingdings" pitchFamily="2" charset="2"/>
              </a:rPr>
              <a:t>	</a:t>
            </a:r>
          </a:p>
          <a:p>
            <a:pPr lvl="1">
              <a:buFont typeface="Wingdings"/>
              <a:buChar char="à"/>
              <a:defRPr/>
            </a:pPr>
            <a:r>
              <a:rPr lang="nl-NL" sz="2700" i="1" dirty="0" smtClean="0">
                <a:sym typeface="Wingdings" pitchFamily="2" charset="2"/>
              </a:rPr>
              <a:t> onbekende waarde, gaan we mee rekenen</a:t>
            </a:r>
            <a:endParaRPr lang="nl-NL" sz="2700" i="1" dirty="0"/>
          </a:p>
        </p:txBody>
      </p:sp>
    </p:spTree>
    <p:extLst>
      <p:ext uri="{BB962C8B-B14F-4D97-AF65-F5344CB8AC3E}">
        <p14:creationId xmlns:p14="http://schemas.microsoft.com/office/powerpoint/2010/main" val="37367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5. Drainafstand: La (m)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nl-NL" sz="2700" dirty="0" smtClean="0"/>
              <a:t>Formule van Hooghoudt:</a:t>
            </a:r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endParaRPr lang="nl-NL" sz="2700" i="1" u="sng" dirty="0" smtClean="0"/>
          </a:p>
          <a:p>
            <a:pPr marL="0" indent="0">
              <a:buFontTx/>
              <a:buNone/>
            </a:pPr>
            <a:r>
              <a:rPr lang="nl-NL" sz="2700" i="1" u="sng" dirty="0" smtClean="0"/>
              <a:t>evenredig: </a:t>
            </a:r>
            <a:r>
              <a:rPr lang="nl-NL" sz="2700" i="1" dirty="0" smtClean="0"/>
              <a:t>	La en K, </a:t>
            </a:r>
            <a:r>
              <a:rPr lang="nl-NL" sz="2700" i="1" dirty="0"/>
              <a:t> </a:t>
            </a:r>
            <a:r>
              <a:rPr lang="nl-NL" sz="2700" i="1" dirty="0" smtClean="0"/>
              <a:t> </a:t>
            </a:r>
            <a:r>
              <a:rPr lang="es-ES" sz="2700" i="1" dirty="0" smtClean="0"/>
              <a:t>La </a:t>
            </a:r>
            <a:r>
              <a:rPr lang="es-ES" sz="2700" i="1" dirty="0"/>
              <a:t>en ∆</a:t>
            </a:r>
            <a:r>
              <a:rPr lang="es-ES" sz="2700" i="1" dirty="0" smtClean="0"/>
              <a:t>h,   La </a:t>
            </a:r>
            <a:r>
              <a:rPr lang="es-ES" sz="2700" i="1" dirty="0"/>
              <a:t>en d</a:t>
            </a:r>
          </a:p>
          <a:p>
            <a:pPr marL="0" indent="0">
              <a:buFontTx/>
              <a:buNone/>
            </a:pPr>
            <a:endParaRPr lang="nl-NL" sz="2700" i="1" dirty="0" smtClean="0"/>
          </a:p>
          <a:p>
            <a:pPr marL="0" indent="0">
              <a:buFontTx/>
              <a:buNone/>
            </a:pPr>
            <a:r>
              <a:rPr lang="nl-NL" sz="2700" i="1" u="sng" dirty="0" smtClean="0"/>
              <a:t>omgekeerd evenredig:</a:t>
            </a:r>
            <a:r>
              <a:rPr lang="nl-NL" sz="2700" i="1" dirty="0" smtClean="0"/>
              <a:t> </a:t>
            </a:r>
            <a:r>
              <a:rPr lang="nl-NL" sz="2700" dirty="0" smtClean="0"/>
              <a:t>       </a:t>
            </a:r>
          </a:p>
          <a:p>
            <a:pPr marL="0" indent="0">
              <a:buFontTx/>
              <a:buNone/>
            </a:pPr>
            <a:r>
              <a:rPr lang="nl-NL" sz="2700" i="1" dirty="0"/>
              <a:t>	</a:t>
            </a:r>
            <a:r>
              <a:rPr lang="nl-NL" sz="2700" i="1" dirty="0" smtClean="0"/>
              <a:t>	La en q</a:t>
            </a:r>
          </a:p>
          <a:p>
            <a:pPr marL="0" indent="0">
              <a:buFontTx/>
              <a:buNone/>
            </a:pPr>
            <a:r>
              <a:rPr lang="nl-NL" sz="2700" i="1" dirty="0" smtClean="0"/>
              <a:t>		</a:t>
            </a:r>
            <a:r>
              <a:rPr lang="nl-NL" sz="2700" dirty="0" smtClean="0"/>
              <a:t>	</a:t>
            </a:r>
          </a:p>
          <a:p>
            <a:pPr marL="0" indent="0">
              <a:buFontTx/>
              <a:buNone/>
            </a:pPr>
            <a:r>
              <a:rPr lang="nl-NL" sz="2700" dirty="0" smtClean="0"/>
              <a:t>Wanneer Kb = Ko, dan: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648017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13325"/>
            <a:ext cx="34559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5. Drainafstand: La (m)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52692" cy="4525963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  <a:defRPr/>
            </a:pPr>
            <a:r>
              <a:rPr lang="nl-NL" sz="2700" dirty="0" smtClean="0"/>
              <a:t> invullen geeft formule met </a:t>
            </a:r>
          </a:p>
          <a:p>
            <a:pPr marL="0" indent="0">
              <a:buNone/>
              <a:defRPr/>
            </a:pPr>
            <a:r>
              <a:rPr lang="nl-NL" sz="2700" dirty="0"/>
              <a:t>	</a:t>
            </a:r>
            <a:r>
              <a:rPr lang="nl-NL" sz="2700" dirty="0" smtClean="0"/>
              <a:t>2 onbekenden: </a:t>
            </a:r>
          </a:p>
          <a:p>
            <a:pPr marL="0" indent="0">
              <a:buFontTx/>
              <a:buNone/>
              <a:defRPr/>
            </a:pPr>
            <a:r>
              <a:rPr lang="nl-NL" sz="2700" dirty="0" smtClean="0"/>
              <a:t>	La en d</a:t>
            </a:r>
          </a:p>
          <a:p>
            <a:pPr marL="0" indent="0">
              <a:buFontTx/>
              <a:buNone/>
              <a:defRPr/>
            </a:pPr>
            <a:endParaRPr lang="nl-NL" sz="2700" dirty="0" smtClean="0"/>
          </a:p>
          <a:p>
            <a:pPr>
              <a:buFont typeface="Wingdings"/>
              <a:buChar char="à"/>
              <a:defRPr/>
            </a:pPr>
            <a:r>
              <a:rPr lang="nl-NL" sz="2700" dirty="0" smtClean="0">
                <a:sym typeface="Wingdings" pitchFamily="2" charset="2"/>
              </a:rPr>
              <a:t> op te lossen door </a:t>
            </a:r>
            <a:r>
              <a:rPr lang="nl-NL" sz="2700" u="sng" dirty="0" err="1" smtClean="0">
                <a:sym typeface="Wingdings" pitchFamily="2" charset="2"/>
              </a:rPr>
              <a:t>ittereren</a:t>
            </a:r>
            <a:r>
              <a:rPr lang="nl-NL" sz="2700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  <a:defRPr/>
            </a:pPr>
            <a:r>
              <a:rPr lang="nl-NL" sz="2700" dirty="0">
                <a:sym typeface="Wingdings" pitchFamily="2" charset="2"/>
              </a:rPr>
              <a:t>	</a:t>
            </a:r>
            <a:r>
              <a:rPr lang="nl-NL" sz="2700" dirty="0" smtClean="0">
                <a:sym typeface="Wingdings" pitchFamily="2" charset="2"/>
              </a:rPr>
              <a:t>(tabel 22 nodig)</a:t>
            </a:r>
          </a:p>
          <a:p>
            <a:pPr marL="0" indent="0">
              <a:buFontTx/>
              <a:buNone/>
              <a:defRPr/>
            </a:pPr>
            <a:r>
              <a:rPr lang="nl-NL" sz="2700" dirty="0">
                <a:sym typeface="Wingdings" pitchFamily="2" charset="2"/>
              </a:rPr>
              <a:t>	</a:t>
            </a:r>
            <a:r>
              <a:rPr lang="nl-NL" sz="2700" dirty="0" smtClean="0">
                <a:sym typeface="Wingdings" pitchFamily="2" charset="2"/>
              </a:rPr>
              <a:t>= grafisch oplossen van La </a:t>
            </a:r>
            <a:r>
              <a:rPr lang="nl-NL" sz="2700" dirty="0" err="1" smtClean="0">
                <a:sym typeface="Wingdings" pitchFamily="2" charset="2"/>
              </a:rPr>
              <a:t>dmv</a:t>
            </a:r>
            <a:r>
              <a:rPr lang="nl-NL" sz="2700" dirty="0" smtClean="0">
                <a:sym typeface="Wingdings" pitchFamily="2" charset="2"/>
              </a:rPr>
              <a:t> schattingen</a:t>
            </a:r>
          </a:p>
          <a:p>
            <a:pPr marL="0" indent="0">
              <a:buFontTx/>
              <a:buNone/>
              <a:defRPr/>
            </a:pPr>
            <a:endParaRPr lang="nl-NL" sz="2700" u="sng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6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5. Drainafstand: La (m)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8888" y="1341438"/>
            <a:ext cx="5564187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5. Drainafstand: La (m)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38420"/>
            <a:ext cx="68453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2700" u="sng" dirty="0" smtClean="0"/>
              <a:t>Grafisch oplossen: </a:t>
            </a:r>
          </a:p>
          <a:p>
            <a:pPr>
              <a:defRPr/>
            </a:pPr>
            <a:r>
              <a:rPr lang="nl-NL" sz="2700" dirty="0" smtClean="0"/>
              <a:t>De 2 geschatte waarden van La uitzetten tegen de 2 berekende waarden van La op mm-papier</a:t>
            </a:r>
          </a:p>
          <a:p>
            <a:pPr>
              <a:defRPr/>
            </a:pPr>
            <a:r>
              <a:rPr lang="nl-NL" sz="2700" dirty="0" smtClean="0"/>
              <a:t>Verbind de 2 punten met een lijn</a:t>
            </a:r>
          </a:p>
          <a:p>
            <a:pPr>
              <a:defRPr/>
            </a:pPr>
            <a:r>
              <a:rPr lang="nl-NL" sz="2700" dirty="0" smtClean="0"/>
              <a:t>Teken de hulplijn </a:t>
            </a:r>
            <a:r>
              <a:rPr lang="nl-NL" sz="2700" i="1" dirty="0" smtClean="0"/>
              <a:t>y=x</a:t>
            </a:r>
            <a:r>
              <a:rPr lang="nl-NL" sz="2700" dirty="0" smtClean="0"/>
              <a:t> (45°-lijn)</a:t>
            </a:r>
          </a:p>
          <a:p>
            <a:pPr>
              <a:defRPr/>
            </a:pPr>
            <a:r>
              <a:rPr lang="nl-NL" sz="2700" dirty="0" smtClean="0"/>
              <a:t>Juiste drainafstand = snijpunt van de 2 lijnen</a:t>
            </a:r>
            <a:endParaRPr lang="nl-NL" sz="27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718201" y="4691886"/>
            <a:ext cx="3390417" cy="213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Kringloop van het water</a:t>
            </a:r>
            <a:endParaRPr lang="nl-NL" dirty="0"/>
          </a:p>
        </p:txBody>
      </p:sp>
      <p:pic>
        <p:nvPicPr>
          <p:cNvPr id="7" name="Tijdelijke aanduiding voor inhoud 6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1586753"/>
            <a:ext cx="6687671" cy="4491318"/>
          </a:xfrm>
        </p:spPr>
      </p:pic>
    </p:spTree>
    <p:extLst>
      <p:ext uri="{BB962C8B-B14F-4D97-AF65-F5344CB8AC3E}">
        <p14:creationId xmlns:p14="http://schemas.microsoft.com/office/powerpoint/2010/main" val="42442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Systeemkeuze</a:t>
            </a:r>
            <a:endParaRPr lang="nl-NL" smtClean="0"/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/>
              <a:t>Drainlengte</a:t>
            </a:r>
            <a:endParaRPr lang="en-US" sz="2700" dirty="0" smtClean="0"/>
          </a:p>
          <a:p>
            <a:r>
              <a:rPr lang="en-US" sz="2700" dirty="0" err="1" smtClean="0"/>
              <a:t>Enkelvoudig</a:t>
            </a:r>
            <a:r>
              <a:rPr lang="en-US" sz="2700" dirty="0" smtClean="0"/>
              <a:t> of </a:t>
            </a:r>
            <a:r>
              <a:rPr lang="en-US" sz="2700" dirty="0" err="1" smtClean="0"/>
              <a:t>samengesteld</a:t>
            </a:r>
            <a:endParaRPr lang="en-US" sz="2700" dirty="0" smtClean="0"/>
          </a:p>
          <a:p>
            <a:r>
              <a:rPr lang="en-US" sz="2700" dirty="0" err="1" smtClean="0"/>
              <a:t>Eenzijdig</a:t>
            </a:r>
            <a:r>
              <a:rPr lang="en-US" sz="2700" dirty="0" smtClean="0"/>
              <a:t> of </a:t>
            </a:r>
            <a:r>
              <a:rPr lang="en-US" sz="2700" dirty="0" err="1" smtClean="0"/>
              <a:t>tweezijdig</a:t>
            </a: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8008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7. Draindiameter: 2r</a:t>
            </a:r>
            <a:r>
              <a:rPr lang="nl-NL" baseline="-25000" smtClean="0"/>
              <a:t>i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75236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l-NL" sz="2700" dirty="0" smtClean="0"/>
              <a:t>Formule:</a:t>
            </a:r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r>
              <a:rPr lang="nl-NL" sz="2700" dirty="0" smtClean="0"/>
              <a:t>	</a:t>
            </a:r>
            <a:r>
              <a:rPr lang="nl-NL" sz="2700" b="1" dirty="0" smtClean="0"/>
              <a:t>Q</a:t>
            </a:r>
            <a:r>
              <a:rPr lang="nl-NL" sz="2700" dirty="0" smtClean="0"/>
              <a:t> = totale afvoercapaciteit van 1 drain</a:t>
            </a:r>
          </a:p>
          <a:p>
            <a:pPr marL="0" indent="0">
              <a:buFontTx/>
              <a:buNone/>
            </a:pPr>
            <a:r>
              <a:rPr lang="nl-NL" sz="2700" dirty="0" smtClean="0"/>
              <a:t>	    = q x La x Ld (m³/s)</a:t>
            </a:r>
          </a:p>
          <a:p>
            <a:pPr marL="0" indent="0">
              <a:buFontTx/>
              <a:buNone/>
            </a:pPr>
            <a:r>
              <a:rPr lang="nl-NL" sz="2700" b="1" dirty="0" smtClean="0"/>
              <a:t>	Ld </a:t>
            </a:r>
            <a:r>
              <a:rPr lang="nl-NL" sz="2700" dirty="0" smtClean="0"/>
              <a:t>= lengte van 1 drain (m)</a:t>
            </a:r>
          </a:p>
          <a:p>
            <a:pPr marL="0" indent="0">
              <a:buFontTx/>
              <a:buNone/>
            </a:pPr>
            <a:r>
              <a:rPr lang="nl-NL" sz="2700" dirty="0" smtClean="0"/>
              <a:t>	</a:t>
            </a:r>
            <a:r>
              <a:rPr lang="nl-NL" sz="2700" b="1" dirty="0" smtClean="0"/>
              <a:t>∆m </a:t>
            </a:r>
            <a:r>
              <a:rPr lang="nl-NL" sz="2700" dirty="0" smtClean="0"/>
              <a:t>= 1/3 x ∆h (m)</a:t>
            </a:r>
          </a:p>
          <a:p>
            <a:pPr marL="0" indent="0">
              <a:buFontTx/>
              <a:buNone/>
            </a:pPr>
            <a:endParaRPr lang="nl-NL" sz="2700" dirty="0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11981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7. Draindiameter: 2r</a:t>
            </a:r>
            <a:r>
              <a:rPr lang="nl-NL" baseline="-25000" smtClean="0"/>
              <a:t>i</a:t>
            </a:r>
            <a:endParaRPr lang="nl-NL" smtClean="0"/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r>
              <a:rPr lang="nl-NL" sz="2700" dirty="0" smtClean="0">
                <a:sym typeface="Wingdings" pitchFamily="2" charset="2"/>
              </a:rPr>
              <a:t> </a:t>
            </a:r>
            <a:r>
              <a:rPr lang="nl-NL" sz="2700" dirty="0" smtClean="0"/>
              <a:t>Neem uiteindelijke draindiameter 1 maat groter dan berekend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0" y="1557338"/>
            <a:ext cx="8986838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8. Omhullingsmateriaal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25563"/>
            <a:ext cx="7915275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9. Kosten – </a:t>
            </a:r>
            <a:br>
              <a:rPr lang="nl-NL" smtClean="0"/>
            </a:br>
            <a:r>
              <a:rPr lang="nl-NL" smtClean="0"/>
              <a:t>opbrengsten vergelijking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nl-NL" sz="2700" dirty="0"/>
              <a:t>Kosten aanleg afhankelijk van: </a:t>
            </a:r>
          </a:p>
          <a:p>
            <a:pPr marL="0" indent="0">
              <a:buFontTx/>
              <a:buNone/>
              <a:defRPr/>
            </a:pPr>
            <a:endParaRPr lang="nl-NL" sz="2700" dirty="0"/>
          </a:p>
          <a:p>
            <a:pPr>
              <a:buFont typeface="Arial" pitchFamily="34" charset="0"/>
              <a:buChar char="•"/>
              <a:defRPr/>
            </a:pPr>
            <a:r>
              <a:rPr lang="nl-NL" sz="2700" dirty="0"/>
              <a:t>Aantal meter benodigde drainbuis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700" dirty="0"/>
              <a:t>Draindiameter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sz="2700" dirty="0"/>
              <a:t>Omhullingsmateriaal</a:t>
            </a:r>
          </a:p>
          <a:p>
            <a:pPr marL="0" indent="0">
              <a:buFontTx/>
              <a:buNone/>
              <a:defRPr/>
            </a:pPr>
            <a:endParaRPr lang="nl-NL" sz="2700" dirty="0"/>
          </a:p>
          <a:p>
            <a:pPr marL="0" indent="0">
              <a:buFontTx/>
              <a:buNone/>
              <a:defRPr/>
            </a:pPr>
            <a:r>
              <a:rPr lang="nl-NL" sz="2700" dirty="0"/>
              <a:t>Afschrijven in gemiddeld 20 jaar</a:t>
            </a:r>
          </a:p>
          <a:p>
            <a:pPr marL="0" indent="0">
              <a:buFontTx/>
              <a:buNone/>
              <a:defRPr/>
            </a:pP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29978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3078" r="5443" b="2699"/>
          <a:stretch>
            <a:fillRect/>
          </a:stretch>
        </p:blipFill>
        <p:spPr bwMode="auto">
          <a:xfrm>
            <a:off x="0" y="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7504" b="2652"/>
          <a:stretch>
            <a:fillRect/>
          </a:stretch>
        </p:blipFill>
        <p:spPr bwMode="auto">
          <a:xfrm>
            <a:off x="0" y="173038"/>
            <a:ext cx="914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Aanleg van drainage</a:t>
            </a:r>
            <a:endParaRPr lang="nl-NL" smtClean="0"/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/>
              <a:t>Sleufloos</a:t>
            </a:r>
            <a:r>
              <a:rPr lang="en-US" sz="2700" dirty="0" smtClean="0"/>
              <a:t>: V-</a:t>
            </a:r>
            <a:r>
              <a:rPr lang="en-US" sz="2700" dirty="0" err="1" smtClean="0"/>
              <a:t>vormig</a:t>
            </a:r>
            <a:r>
              <a:rPr lang="en-US" sz="2700" dirty="0" smtClean="0"/>
              <a:t> </a:t>
            </a:r>
            <a:r>
              <a:rPr lang="en-US" sz="2700" dirty="0" err="1" smtClean="0"/>
              <a:t>woellichaam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Kettinggraver</a:t>
            </a:r>
            <a:r>
              <a:rPr lang="en-US" sz="2700" dirty="0" smtClean="0"/>
              <a:t> </a:t>
            </a: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8536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10. Controle drainagesysteem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0402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  <a:defRPr/>
            </a:pPr>
            <a:r>
              <a:rPr lang="nl-NL" sz="2700" dirty="0" smtClean="0"/>
              <a:t>Vergelijken van de afvoer</a:t>
            </a:r>
          </a:p>
          <a:p>
            <a:pPr marL="0" indent="0">
              <a:buFontTx/>
              <a:buNone/>
              <a:defRPr/>
            </a:pPr>
            <a:r>
              <a:rPr lang="nl-NL" sz="2700" dirty="0"/>
              <a:t>	</a:t>
            </a:r>
            <a:r>
              <a:rPr lang="nl-NL" sz="2700" dirty="0" smtClean="0">
                <a:sym typeface="Wingdings" pitchFamily="2" charset="2"/>
              </a:rPr>
              <a:t> </a:t>
            </a:r>
            <a:r>
              <a:rPr lang="nl-NL" sz="2700" dirty="0" smtClean="0"/>
              <a:t>in periode met voldoende neerslag (najaar)</a:t>
            </a:r>
          </a:p>
          <a:p>
            <a:pPr marL="0" indent="0">
              <a:buFontTx/>
              <a:buNone/>
              <a:defRPr/>
            </a:pPr>
            <a:r>
              <a:rPr lang="nl-NL" sz="2700" dirty="0"/>
              <a:t>	</a:t>
            </a:r>
            <a:r>
              <a:rPr lang="nl-NL" sz="2700" dirty="0" smtClean="0">
                <a:sym typeface="Wingdings" pitchFamily="2" charset="2"/>
              </a:rPr>
              <a:t> </a:t>
            </a:r>
            <a:r>
              <a:rPr lang="nl-NL" sz="2700" dirty="0" smtClean="0"/>
              <a:t>duidelijk verschil in afvoer van verschillende drains? </a:t>
            </a:r>
          </a:p>
          <a:p>
            <a:pPr marL="0" indent="0">
              <a:buFontTx/>
              <a:buNone/>
              <a:defRPr/>
            </a:pPr>
            <a:r>
              <a:rPr lang="nl-NL" sz="2700" dirty="0"/>
              <a:t>	</a:t>
            </a:r>
            <a:r>
              <a:rPr lang="nl-NL" sz="2700" dirty="0" smtClean="0"/>
              <a:t>Dan waarschijnlijk verstopping</a:t>
            </a:r>
          </a:p>
          <a:p>
            <a:pPr marL="0" indent="0">
              <a:buFontTx/>
              <a:buNone/>
              <a:defRPr/>
            </a:pPr>
            <a:endParaRPr lang="nl-NL" sz="2700" dirty="0" smtClean="0"/>
          </a:p>
          <a:p>
            <a:pPr marL="514350" indent="-514350">
              <a:buFontTx/>
              <a:buAutoNum type="alphaLcParenR" startAt="2"/>
              <a:defRPr/>
            </a:pPr>
            <a:r>
              <a:rPr lang="nl-NL" sz="2700" dirty="0" smtClean="0"/>
              <a:t>Meten van de afvoer</a:t>
            </a:r>
          </a:p>
          <a:p>
            <a:pPr marL="0" indent="0">
              <a:buFontTx/>
              <a:buNone/>
              <a:defRPr/>
            </a:pPr>
            <a:r>
              <a:rPr lang="nl-NL" sz="2700" dirty="0"/>
              <a:t>	</a:t>
            </a:r>
            <a:r>
              <a:rPr lang="nl-NL" sz="2700" dirty="0" smtClean="0"/>
              <a:t>afvoer per drain: Q = q x Ld x La (l/sec)</a:t>
            </a:r>
          </a:p>
          <a:p>
            <a:pPr marL="0" indent="0">
              <a:buFontTx/>
              <a:buNone/>
              <a:defRPr/>
            </a:pPr>
            <a:r>
              <a:rPr lang="nl-NL" sz="2700" dirty="0"/>
              <a:t>	</a:t>
            </a:r>
            <a:r>
              <a:rPr lang="nl-NL" sz="2700" dirty="0" smtClean="0"/>
              <a:t>maatbeker van 1 liter: in hoeveel sec vol?</a:t>
            </a:r>
          </a:p>
        </p:txBody>
      </p:sp>
    </p:spTree>
    <p:extLst>
      <p:ext uri="{BB962C8B-B14F-4D97-AF65-F5344CB8AC3E}">
        <p14:creationId xmlns:p14="http://schemas.microsoft.com/office/powerpoint/2010/main" val="1008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10. Controle drainagesysteem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l-NL" sz="2700" dirty="0" smtClean="0"/>
              <a:t>b) Meten van de afvoer</a:t>
            </a:r>
          </a:p>
          <a:p>
            <a:pPr marL="0" indent="0">
              <a:buFontTx/>
              <a:buNone/>
            </a:pPr>
            <a:endParaRPr lang="nl-NL" sz="2700" dirty="0" smtClean="0"/>
          </a:p>
          <a:p>
            <a:pPr marL="0" indent="0">
              <a:buFontTx/>
              <a:buNone/>
            </a:pPr>
            <a:r>
              <a:rPr lang="nl-NL" sz="2700" u="sng" dirty="0" smtClean="0"/>
              <a:t>Oefenopgave</a:t>
            </a:r>
            <a:r>
              <a:rPr lang="nl-NL" sz="2700" dirty="0" smtClean="0"/>
              <a:t>: </a:t>
            </a:r>
          </a:p>
          <a:p>
            <a:pPr marL="0" indent="0">
              <a:buFontTx/>
              <a:buNone/>
            </a:pPr>
            <a:endParaRPr lang="nl-NL" sz="2700" dirty="0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84963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Neerslag</a:t>
            </a:r>
            <a:endParaRPr lang="nl-NL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75" y="1417638"/>
            <a:ext cx="4339972" cy="5440362"/>
          </a:xfrm>
        </p:spPr>
      </p:pic>
    </p:spTree>
    <p:extLst>
      <p:ext uri="{BB962C8B-B14F-4D97-AF65-F5344CB8AC3E}">
        <p14:creationId xmlns:p14="http://schemas.microsoft.com/office/powerpoint/2010/main" val="17199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10. Controle drainagesysteem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nl-NL" sz="2700" dirty="0" smtClean="0"/>
              <a:t>c) Controle grondwaterstand </a:t>
            </a:r>
            <a:r>
              <a:rPr lang="nl-NL" sz="2700" dirty="0" err="1" smtClean="0"/>
              <a:t>mbv</a:t>
            </a:r>
            <a:r>
              <a:rPr lang="nl-NL" sz="2700" dirty="0" smtClean="0"/>
              <a:t> boorgaten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56766"/>
            <a:ext cx="6062662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10. Controle drainagesysteem</a:t>
            </a:r>
            <a:br>
              <a:rPr lang="nl-NL" smtClean="0"/>
            </a:br>
            <a:r>
              <a:rPr lang="nl-NL" sz="3600" smtClean="0"/>
              <a:t>fouten / verstopping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84313"/>
            <a:ext cx="3024187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00263"/>
            <a:ext cx="61198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5903912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10. Controle drainagesysteem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2700" dirty="0" smtClean="0"/>
              <a:t>c) Controle grondwaterstand </a:t>
            </a:r>
            <a:r>
              <a:rPr lang="nl-NL" sz="2700" dirty="0" err="1" smtClean="0"/>
              <a:t>mbv</a:t>
            </a:r>
            <a:r>
              <a:rPr lang="nl-NL" sz="2700" dirty="0" smtClean="0"/>
              <a:t> boorgaten</a:t>
            </a:r>
          </a:p>
          <a:p>
            <a:pPr marL="0" indent="0">
              <a:buFontTx/>
              <a:buNone/>
            </a:pPr>
            <a:endParaRPr lang="nl-NL" sz="2700" u="sng" dirty="0" smtClean="0"/>
          </a:p>
          <a:p>
            <a:pPr marL="0" indent="0">
              <a:buFontTx/>
              <a:buNone/>
            </a:pPr>
            <a:r>
              <a:rPr lang="nl-NL" sz="2700" u="sng" dirty="0" smtClean="0"/>
              <a:t>Oefenopgave: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44128"/>
            <a:ext cx="75152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10. Controle drainagesysteem</a:t>
            </a:r>
            <a:endParaRPr lang="nl-NL" smtClean="0"/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9888"/>
            <a:ext cx="403225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60663"/>
            <a:ext cx="47371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5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Oefenopgave drainage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15" y="2673688"/>
            <a:ext cx="9080500" cy="3095625"/>
          </a:xfrm>
        </p:spPr>
      </p:pic>
    </p:spTree>
    <p:extLst>
      <p:ext uri="{BB962C8B-B14F-4D97-AF65-F5344CB8AC3E}">
        <p14:creationId xmlns:p14="http://schemas.microsoft.com/office/powerpoint/2010/main" val="17094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Neerslagtekorten</a:t>
            </a:r>
            <a:endParaRPr lang="nl-NL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27" y="1317812"/>
            <a:ext cx="4124645" cy="5199529"/>
          </a:xfrm>
        </p:spPr>
      </p:pic>
    </p:spTree>
    <p:extLst>
      <p:ext uri="{BB962C8B-B14F-4D97-AF65-F5344CB8AC3E}">
        <p14:creationId xmlns:p14="http://schemas.microsoft.com/office/powerpoint/2010/main" val="3290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Vochtleverend</a:t>
            </a:r>
            <a:r>
              <a:rPr lang="nl-NL" dirty="0" smtClean="0"/>
              <a:t> vermogen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Effectieve </a:t>
            </a:r>
            <a:r>
              <a:rPr lang="nl-NL" dirty="0" err="1" smtClean="0"/>
              <a:t>bewortelingsdiepte</a:t>
            </a:r>
            <a:endParaRPr lang="nl-NL" dirty="0" smtClean="0"/>
          </a:p>
          <a:p>
            <a:pPr lvl="1"/>
            <a:r>
              <a:rPr lang="nl-NL" dirty="0" smtClean="0"/>
              <a:t>Beperking door hoge weerstand, lage pH en geringe luchtigheid</a:t>
            </a:r>
          </a:p>
          <a:p>
            <a:r>
              <a:rPr lang="nl-NL" dirty="0" smtClean="0"/>
              <a:t>Hoeveelheid hangwater in wortelzone</a:t>
            </a:r>
          </a:p>
          <a:p>
            <a:pPr lvl="1"/>
            <a:r>
              <a:rPr lang="nl-NL" dirty="0" err="1" smtClean="0"/>
              <a:t>Mbv</a:t>
            </a:r>
            <a:r>
              <a:rPr lang="nl-NL" dirty="0" smtClean="0"/>
              <a:t> </a:t>
            </a:r>
            <a:r>
              <a:rPr lang="nl-NL" dirty="0" err="1" smtClean="0"/>
              <a:t>vochtkarkateristiek</a:t>
            </a:r>
            <a:r>
              <a:rPr lang="nl-NL" dirty="0" smtClean="0"/>
              <a:t> ( </a:t>
            </a:r>
            <a:r>
              <a:rPr lang="nl-NL" dirty="0" err="1" smtClean="0"/>
              <a:t>pF</a:t>
            </a:r>
            <a:r>
              <a:rPr lang="nl-NL" dirty="0" smtClean="0"/>
              <a:t> curve)</a:t>
            </a:r>
          </a:p>
          <a:p>
            <a:r>
              <a:rPr lang="nl-NL" dirty="0" smtClean="0"/>
              <a:t>Hoeveelheid capillaire aanvoer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8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Vochtleverend</a:t>
            </a:r>
            <a:r>
              <a:rPr lang="nl-NL" dirty="0" smtClean="0"/>
              <a:t> vermogen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Hangwaterprofiel</a:t>
            </a:r>
          </a:p>
          <a:p>
            <a:r>
              <a:rPr lang="nl-NL" dirty="0" smtClean="0"/>
              <a:t>Grondwaterprofiel</a:t>
            </a:r>
          </a:p>
          <a:p>
            <a:r>
              <a:rPr lang="nl-NL" dirty="0" smtClean="0"/>
              <a:t>Tijdelijk grondwaterprofiel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5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Ontwatering</a:t>
            </a:r>
            <a:endParaRPr lang="nl-NL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671988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tocht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1256</Words>
  <Application>Microsoft Office PowerPoint</Application>
  <PresentationFormat>Diavoorstelling (4:3)</PresentationFormat>
  <Paragraphs>350</Paragraphs>
  <Slides>54</Slides>
  <Notes>27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1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Office-thema</vt:lpstr>
      <vt:lpstr>Waterbeheer</vt:lpstr>
      <vt:lpstr>Watervoorziening en gewasproductie</vt:lpstr>
      <vt:lpstr>Watervoorziening en gewasproductie</vt:lpstr>
      <vt:lpstr>Kringloop van het water</vt:lpstr>
      <vt:lpstr>Neerslag</vt:lpstr>
      <vt:lpstr>Neerslagtekorten</vt:lpstr>
      <vt:lpstr>Vochtleverend vermogen bodem</vt:lpstr>
      <vt:lpstr>Vochtleverend vermogen</vt:lpstr>
      <vt:lpstr>Ontwatering</vt:lpstr>
      <vt:lpstr>Grondwaterstanden</vt:lpstr>
      <vt:lpstr>Bepalen grondwaterstand</vt:lpstr>
      <vt:lpstr>Grondwaterstanden</vt:lpstr>
      <vt:lpstr>PowerPoint-presentatie</vt:lpstr>
      <vt:lpstr>Ontwateringsmiddelen</vt:lpstr>
      <vt:lpstr>Ontwateringsmiddelen</vt:lpstr>
      <vt:lpstr>Ontwatering</vt:lpstr>
      <vt:lpstr>Drainage</vt:lpstr>
      <vt:lpstr>Drainageplan opstellen</vt:lpstr>
      <vt:lpstr>1. Drainagevooronderzoek </vt:lpstr>
      <vt:lpstr>Drainagevooronderzoek</vt:lpstr>
      <vt:lpstr>1. Drainagevooronderzoek</vt:lpstr>
      <vt:lpstr>1. Drainagevooronderzoek</vt:lpstr>
      <vt:lpstr>Berging, doorlatendheid</vt:lpstr>
      <vt:lpstr>6. Systeemkeuze</vt:lpstr>
      <vt:lpstr>2. Draindiepte: dd (m)</vt:lpstr>
      <vt:lpstr>3. Ontwateringscriteria</vt:lpstr>
      <vt:lpstr> 3. Ontwateringscriteria  </vt:lpstr>
      <vt:lpstr> 3. Ontwateringscriteria </vt:lpstr>
      <vt:lpstr>3. Ontwateringscriteria</vt:lpstr>
      <vt:lpstr>3. Ontwateringscriteria</vt:lpstr>
      <vt:lpstr>4. Benodigde grootheden</vt:lpstr>
      <vt:lpstr>  4. Benodigde grootheden </vt:lpstr>
      <vt:lpstr>4. Benodigde grootheden</vt:lpstr>
      <vt:lpstr>4. Benodigde grootheden</vt:lpstr>
      <vt:lpstr>4. Benodigde grootheden</vt:lpstr>
      <vt:lpstr>5. Drainafstand: La (m)</vt:lpstr>
      <vt:lpstr>5. Drainafstand: La (m)</vt:lpstr>
      <vt:lpstr>5. Drainafstand: La (m)</vt:lpstr>
      <vt:lpstr>5. Drainafstand: La (m)</vt:lpstr>
      <vt:lpstr>6. Systeemkeuze</vt:lpstr>
      <vt:lpstr>7. Draindiameter: 2ri</vt:lpstr>
      <vt:lpstr>7. Draindiameter: 2ri</vt:lpstr>
      <vt:lpstr>8. Omhullingsmateriaal</vt:lpstr>
      <vt:lpstr>9. Kosten –  opbrengsten vergelijking</vt:lpstr>
      <vt:lpstr>PowerPoint-presentatie</vt:lpstr>
      <vt:lpstr>PowerPoint-presentatie</vt:lpstr>
      <vt:lpstr>Aanleg van drainage</vt:lpstr>
      <vt:lpstr>10. Controle drainagesysteem</vt:lpstr>
      <vt:lpstr>10. Controle drainagesysteem</vt:lpstr>
      <vt:lpstr>10. Controle drainagesysteem</vt:lpstr>
      <vt:lpstr>10. Controle drainagesysteem fouten / verstopping</vt:lpstr>
      <vt:lpstr>10. Controle drainagesysteem</vt:lpstr>
      <vt:lpstr>10. Controle drainagesysteem</vt:lpstr>
      <vt:lpstr>Oefenopgave drainage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Advice</dc:creator>
  <cp:lastModifiedBy>Erp, F van</cp:lastModifiedBy>
  <cp:revision>75</cp:revision>
  <cp:lastPrinted>2012-06-26T18:56:52Z</cp:lastPrinted>
  <dcterms:created xsi:type="dcterms:W3CDTF">2012-08-21T14:29:01Z</dcterms:created>
  <dcterms:modified xsi:type="dcterms:W3CDTF">2015-10-13T07:49:53Z</dcterms:modified>
</cp:coreProperties>
</file>